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9" r:id="rId3"/>
    <p:sldId id="264" r:id="rId4"/>
    <p:sldId id="263" r:id="rId5"/>
    <p:sldId id="268" r:id="rId6"/>
    <p:sldId id="262" r:id="rId7"/>
    <p:sldId id="265" r:id="rId8"/>
    <p:sldId id="267" r:id="rId9"/>
    <p:sldId id="269" r:id="rId10"/>
    <p:sldId id="271" r:id="rId11"/>
    <p:sldId id="272" r:id="rId12"/>
    <p:sldId id="273" r:id="rId13"/>
    <p:sldId id="260" r:id="rId14"/>
    <p:sldId id="257" r:id="rId15"/>
    <p:sldId id="258" r:id="rId16"/>
    <p:sldId id="261"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8627" autoAdjust="0"/>
  </p:normalViewPr>
  <p:slideViewPr>
    <p:cSldViewPr>
      <p:cViewPr varScale="1">
        <p:scale>
          <a:sx n="78" d="100"/>
          <a:sy n="78" d="100"/>
        </p:scale>
        <p:origin x="-1506" y="-102"/>
      </p:cViewPr>
      <p:guideLst>
        <p:guide orient="horz" pos="3072"/>
        <p:guide pos="409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tif>
</file>

<file path=ppt/media/image16.jpeg>
</file>

<file path=ppt/media/image17.t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1143000" y="685800"/>
            <a:ext cx="4572000" cy="3429000"/>
          </a:xfrm>
          <a:prstGeom prst="rect">
            <a:avLst/>
          </a:prstGeom>
        </p:spPr>
        <p:txBody>
          <a:bodyPr/>
          <a:lstStyle/>
          <a:p>
            <a:endParaRPr/>
          </a:p>
        </p:txBody>
      </p:sp>
      <p:sp>
        <p:nvSpPr>
          <p:cNvPr id="127" name="Shape 12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66085527"/>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noRot="1" noChangeAspect="1"/>
          </p:cNvSpPr>
          <p:nvPr>
            <p:ph type="sldImg"/>
          </p:nvPr>
        </p:nvSpPr>
        <p:spPr>
          <a:prstGeom prst="rect">
            <a:avLst/>
          </a:prstGeom>
        </p:spPr>
        <p:txBody>
          <a:bodyPr/>
          <a:lstStyle/>
          <a:p>
            <a:endParaRPr/>
          </a:p>
        </p:txBody>
      </p:sp>
      <p:sp>
        <p:nvSpPr>
          <p:cNvPr id="133" name="Shape 133"/>
          <p:cNvSpPr>
            <a:spLocks noGrp="1"/>
          </p:cNvSpPr>
          <p:nvPr>
            <p:ph type="body" sz="quarter" idx="1"/>
          </p:nvPr>
        </p:nvSpPr>
        <p:spPr>
          <a:prstGeom prst="rect">
            <a:avLst/>
          </a:prstGeom>
        </p:spPr>
        <p:txBody>
          <a:bodyPr/>
          <a:lstStyle>
            <a:lvl1pPr defTabSz="406400">
              <a:lnSpc>
                <a:spcPct val="100000"/>
              </a:lnSpc>
              <a:defRPr sz="1400"/>
            </a:lvl1pPr>
          </a:lstStyle>
          <a:p>
            <a:r>
              <a:t>My name is Daisuke Kawata from Mullard Space Science Laboratory, UCL. Today I’ll talk about Impacts of a flaring disk and radial mixing on Galactic Disc. These are my collaborators. Chris Brook and Brad Gibson is my long time collaborators in this topic.</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a:spLocks noGrp="1" noRot="1" noChangeAspect="1"/>
          </p:cNvSpPr>
          <p:nvPr>
            <p:ph type="sldImg"/>
          </p:nvPr>
        </p:nvSpPr>
        <p:spPr>
          <a:prstGeom prst="rect">
            <a:avLst/>
          </a:prstGeom>
        </p:spPr>
        <p:txBody>
          <a:bodyPr/>
          <a:lstStyle/>
          <a:p>
            <a:endParaRPr/>
          </a:p>
        </p:txBody>
      </p:sp>
      <p:sp>
        <p:nvSpPr>
          <p:cNvPr id="139" name="Shape 139"/>
          <p:cNvSpPr>
            <a:spLocks noGrp="1"/>
          </p:cNvSpPr>
          <p:nvPr>
            <p:ph type="body" sz="quarter" idx="1"/>
          </p:nvPr>
        </p:nvSpPr>
        <p:spPr>
          <a:prstGeom prst="rect">
            <a:avLst/>
          </a:prstGeom>
        </p:spPr>
        <p:txBody>
          <a:bodyPr/>
          <a:lstStyle>
            <a:lvl1pPr defTabSz="406400">
              <a:lnSpc>
                <a:spcPct val="100000"/>
              </a:lnSpc>
              <a:defRPr sz="1400"/>
            </a:lvl1pPr>
          </a:lstStyle>
          <a:p>
            <a:r>
              <a:t>European Space Agency launched the Gaia satellite on 19th Dec. 2013. Gaia is mapping the position and velocity of over 1 billion stars! My institute MSSL is heavily involved in this mission, and we worked for CCD calibration, electronics, and development of one of the instrument, Radial velocity spectrograph and its data processing unit.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lvl1pPr defTabSz="406400">
              <a:lnSpc>
                <a:spcPct val="100000"/>
              </a:lnSpc>
              <a:defRPr sz="1400"/>
            </a:lvl1pPr>
          </a:lstStyle>
          <a:p>
            <a:r>
              <a:t>Gaia’s official science goal is quantifying the origin, structure and the evolution history of the Milky Way. However, the observational data are huge and complex. For example, this is the Gaia’s first sky map on the projection. There are these dark area, we call dust lane, where we do not see many stars, because high dense gas is blocking the stars behind. So, different area has very different selection biases.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pic>
        <p:nvPicPr>
          <p:cNvPr id="117" name="DarkBlue1024.png"/>
          <p:cNvPicPr>
            <a:picLocks/>
          </p:cNvPicPr>
          <p:nvPr/>
        </p:nvPicPr>
        <p:blipFill>
          <a:blip r:embed="rId2">
            <a:extLst/>
          </a:blip>
          <a:stretch>
            <a:fillRect/>
          </a:stretch>
        </p:blipFill>
        <p:spPr>
          <a:xfrm>
            <a:off x="-1" y="-1"/>
            <a:ext cx="13004801" cy="1842348"/>
          </a:xfrm>
          <a:prstGeom prst="rect">
            <a:avLst/>
          </a:prstGeom>
          <a:ln w="12700">
            <a:miter lim="400000"/>
          </a:ln>
        </p:spPr>
      </p:pic>
      <p:sp>
        <p:nvSpPr>
          <p:cNvPr id="118" name="Shape 118"/>
          <p:cNvSpPr>
            <a:spLocks noGrp="1"/>
          </p:cNvSpPr>
          <p:nvPr>
            <p:ph type="title"/>
          </p:nvPr>
        </p:nvSpPr>
        <p:spPr>
          <a:xfrm>
            <a:off x="460586" y="2111022"/>
            <a:ext cx="12083628" cy="2253263"/>
          </a:xfrm>
          <a:prstGeom prst="rect">
            <a:avLst/>
          </a:prstGeom>
        </p:spPr>
        <p:txBody>
          <a:bodyPr lIns="72248" tIns="72248" rIns="72248" bIns="72248" anchor="t"/>
          <a:lstStyle>
            <a:lvl1pPr defTabSz="577991">
              <a:defRPr sz="3400">
                <a:latin typeface="Helvetica Neue"/>
                <a:ea typeface="Helvetica Neue"/>
                <a:cs typeface="Helvetica Neue"/>
                <a:sym typeface="Helvetica Neue"/>
              </a:defRPr>
            </a:lvl1pPr>
          </a:lstStyle>
          <a:p>
            <a:r>
              <a:t>Title Text</a:t>
            </a:r>
          </a:p>
        </p:txBody>
      </p:sp>
      <p:sp>
        <p:nvSpPr>
          <p:cNvPr id="119" name="Shape 119"/>
          <p:cNvSpPr>
            <a:spLocks noGrp="1"/>
          </p:cNvSpPr>
          <p:nvPr>
            <p:ph type="body" idx="1"/>
          </p:nvPr>
        </p:nvSpPr>
        <p:spPr>
          <a:xfrm>
            <a:off x="460586" y="4364284"/>
            <a:ext cx="12083628" cy="5389316"/>
          </a:xfrm>
          <a:prstGeom prst="rect">
            <a:avLst/>
          </a:prstGeom>
        </p:spPr>
        <p:txBody>
          <a:bodyPr lIns="72248" tIns="72248" rIns="72248" bIns="72248" anchor="t"/>
          <a:lstStyle>
            <a:lvl1pPr marL="57799" marR="57799" indent="0" defTabSz="1300480">
              <a:spcBef>
                <a:spcPts val="900"/>
              </a:spcBef>
              <a:buSzTx/>
              <a:buNone/>
              <a:defRPr sz="3800">
                <a:uFill>
                  <a:solidFill>
                    <a:srgbClr val="000000"/>
                  </a:solidFill>
                </a:uFill>
                <a:latin typeface="Arial"/>
                <a:ea typeface="Arial"/>
                <a:cs typeface="Arial"/>
                <a:sym typeface="Arial"/>
              </a:defRPr>
            </a:lvl1pPr>
            <a:lvl2pPr marL="708039" marR="57799" indent="0" algn="ctr" defTabSz="1300480">
              <a:spcBef>
                <a:spcPts val="700"/>
              </a:spcBef>
              <a:buSzTx/>
              <a:buNone/>
              <a:defRPr sz="3400">
                <a:uFill>
                  <a:solidFill>
                    <a:srgbClr val="000000"/>
                  </a:solidFill>
                </a:uFill>
                <a:latin typeface="Arial"/>
                <a:ea typeface="Arial"/>
                <a:cs typeface="Arial"/>
                <a:sym typeface="Arial"/>
              </a:defRPr>
            </a:lvl2pPr>
            <a:lvl3pPr marL="1358279" marR="57799" indent="0" algn="ctr" defTabSz="1300480">
              <a:spcBef>
                <a:spcPts val="600"/>
              </a:spcBef>
              <a:buSzTx/>
              <a:buNone/>
              <a:defRPr sz="2800">
                <a:uFill>
                  <a:solidFill>
                    <a:srgbClr val="000000"/>
                  </a:solidFill>
                </a:uFill>
                <a:latin typeface="Arial"/>
                <a:ea typeface="Arial"/>
                <a:cs typeface="Arial"/>
                <a:sym typeface="Arial"/>
              </a:defRPr>
            </a:lvl3pPr>
            <a:lvl4pPr marL="2008519" marR="57799" indent="0" algn="ctr" defTabSz="1300480">
              <a:spcBef>
                <a:spcPts val="600"/>
              </a:spcBef>
              <a:buSzTx/>
              <a:buNone/>
              <a:defRPr sz="2800">
                <a:uFill>
                  <a:solidFill>
                    <a:srgbClr val="000000"/>
                  </a:solidFill>
                </a:uFill>
                <a:latin typeface="Arial"/>
                <a:ea typeface="Arial"/>
                <a:cs typeface="Arial"/>
                <a:sym typeface="Arial"/>
              </a:defRPr>
            </a:lvl4pPr>
            <a:lvl5pPr marL="2658759" marR="57799" indent="0" algn="ctr" defTabSz="1300480">
              <a:spcBef>
                <a:spcPts val="600"/>
              </a:spcBef>
              <a:buSzTx/>
              <a:buNone/>
              <a:defRPr sz="2800">
                <a:uFill>
                  <a:solidFill>
                    <a:srgbClr val="000000"/>
                  </a:solidFill>
                </a:u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20" name="Shape 120"/>
          <p:cNvSpPr>
            <a:spLocks noGrp="1"/>
          </p:cNvSpPr>
          <p:nvPr>
            <p:ph type="sldNum" sz="quarter" idx="2"/>
          </p:nvPr>
        </p:nvSpPr>
        <p:spPr>
          <a:xfrm>
            <a:off x="6254285" y="9085298"/>
            <a:ext cx="496230" cy="490127"/>
          </a:xfrm>
          <a:prstGeom prst="rect">
            <a:avLst/>
          </a:prstGeom>
        </p:spPr>
        <p:txBody>
          <a:bodyPr lIns="72248" tIns="72248" rIns="72248" bIns="72248">
            <a:normAutofit/>
          </a:bodyPr>
          <a:lstStyle>
            <a:lvl1pPr defTabSz="830862">
              <a:defRPr sz="2400">
                <a:uFill>
                  <a:solidFill>
                    <a:srgbClr val="000000"/>
                  </a:solidFill>
                </a:uFill>
                <a:latin typeface="Arial"/>
                <a:ea typeface="Arial"/>
                <a:cs typeface="Arial"/>
                <a:sym typeface="Aria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 Id="rId5" Type="http://schemas.openxmlformats.org/officeDocument/2006/relationships/image" Target="../media/image15.tif"/><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a:spLocks noGrp="1"/>
          </p:cNvSpPr>
          <p:nvPr>
            <p:ph type="title"/>
          </p:nvPr>
        </p:nvSpPr>
        <p:spPr>
          <a:xfrm>
            <a:off x="975359" y="2763519"/>
            <a:ext cx="11054082" cy="2926081"/>
          </a:xfrm>
          <a:prstGeom prst="rect">
            <a:avLst/>
          </a:prstGeom>
        </p:spPr>
        <p:txBody>
          <a:bodyPr anchor="ctr"/>
          <a:lstStyle/>
          <a:p>
            <a:pPr>
              <a:defRPr sz="3800">
                <a:uFill>
                  <a:solidFill>
                    <a:srgbClr val="FFFFFF"/>
                  </a:solidFill>
                </a:uFill>
                <a:latin typeface="Helvetica Neue Medium"/>
                <a:ea typeface="Helvetica Neue Medium"/>
                <a:cs typeface="Helvetica Neue Medium"/>
                <a:sym typeface="Helvetica Neue Medium"/>
              </a:defRPr>
            </a:pPr>
            <a:r>
              <a:rPr dirty="0"/>
              <a:t>Artificial Intelligence Assisted </a:t>
            </a:r>
            <a:br>
              <a:rPr dirty="0"/>
            </a:br>
            <a:r>
              <a:rPr dirty="0"/>
              <a:t>Galactic Archaeology</a:t>
            </a:r>
          </a:p>
        </p:txBody>
      </p:sp>
      <p:sp>
        <p:nvSpPr>
          <p:cNvPr id="130" name="Shape 130"/>
          <p:cNvSpPr>
            <a:spLocks noGrp="1"/>
          </p:cNvSpPr>
          <p:nvPr>
            <p:ph type="body" idx="1"/>
          </p:nvPr>
        </p:nvSpPr>
        <p:spPr>
          <a:xfrm>
            <a:off x="-1" y="5689600"/>
            <a:ext cx="13004803" cy="3991752"/>
          </a:xfrm>
          <a:prstGeom prst="rect">
            <a:avLst/>
          </a:prstGeom>
        </p:spPr>
        <p:txBody>
          <a:bodyPr/>
          <a:lstStyle/>
          <a:p>
            <a:pPr algn="ctr">
              <a:buClr>
                <a:srgbClr val="FFFFFF"/>
              </a:buClr>
              <a:buFont typeface="Arial"/>
              <a:defRPr sz="3400">
                <a:solidFill>
                  <a:srgbClr val="FFFFFF"/>
                </a:solidFill>
                <a:uFill>
                  <a:solidFill>
                    <a:srgbClr val="FFFFFF"/>
                  </a:solidFill>
                </a:uFill>
                <a:latin typeface="Helvetica Neue"/>
                <a:ea typeface="Helvetica Neue"/>
                <a:cs typeface="Helvetica Neue"/>
                <a:sym typeface="Helvetica Neue"/>
              </a:defRPr>
            </a:pPr>
            <a:r>
              <a:rPr sz="2800">
                <a:solidFill>
                  <a:srgbClr val="000000"/>
                </a:solidFill>
                <a:uFill>
                  <a:solidFill>
                    <a:srgbClr val="000000"/>
                  </a:solidFill>
                </a:uFill>
              </a:rPr>
              <a:t>Student: Tom Crossland</a:t>
            </a:r>
          </a:p>
          <a:p>
            <a:pPr algn="ctr">
              <a:buClr>
                <a:srgbClr val="FFFFFF"/>
              </a:buClr>
              <a:buFont typeface="Arial"/>
              <a:defRPr sz="3400">
                <a:solidFill>
                  <a:srgbClr val="FFFFFF"/>
                </a:solidFill>
                <a:uFill>
                  <a:solidFill>
                    <a:srgbClr val="FFFFFF"/>
                  </a:solidFill>
                </a:uFill>
                <a:latin typeface="Helvetica Neue"/>
                <a:ea typeface="Helvetica Neue"/>
                <a:cs typeface="Helvetica Neue"/>
                <a:sym typeface="Helvetica Neue"/>
              </a:defRPr>
            </a:pPr>
            <a:r>
              <a:rPr sz="2800">
                <a:solidFill>
                  <a:srgbClr val="000000"/>
                </a:solidFill>
                <a:uFill>
                  <a:solidFill>
                    <a:srgbClr val="000000"/>
                  </a:solidFill>
                </a:uFill>
              </a:rPr>
              <a:t>Supervisor Team:</a:t>
            </a:r>
          </a:p>
          <a:p>
            <a:pPr algn="ctr">
              <a:buClr>
                <a:srgbClr val="FFFFFF"/>
              </a:buClr>
              <a:buFont typeface="Arial"/>
              <a:defRPr sz="3400">
                <a:solidFill>
                  <a:srgbClr val="FFFFFF"/>
                </a:solidFill>
                <a:uFill>
                  <a:solidFill>
                    <a:srgbClr val="FFFFFF"/>
                  </a:solidFill>
                </a:uFill>
                <a:latin typeface="Helvetica Neue"/>
                <a:ea typeface="Helvetica Neue"/>
                <a:cs typeface="Helvetica Neue"/>
                <a:sym typeface="Helvetica Neue"/>
              </a:defRPr>
            </a:pPr>
            <a:r>
              <a:rPr sz="2800">
                <a:solidFill>
                  <a:srgbClr val="000000"/>
                </a:solidFill>
                <a:uFill>
                  <a:solidFill>
                    <a:srgbClr val="000000"/>
                  </a:solidFill>
                </a:uFill>
              </a:rPr>
              <a:t>Daisuke Kawata (Primary), Tom Kitching, Jason McEwen </a:t>
            </a:r>
            <a:br>
              <a:rPr sz="2800">
                <a:solidFill>
                  <a:srgbClr val="000000"/>
                </a:solidFill>
                <a:uFill>
                  <a:solidFill>
                    <a:srgbClr val="000000"/>
                  </a:solidFill>
                </a:uFill>
              </a:rPr>
            </a:br>
            <a:r>
              <a:rPr sz="2800">
                <a:solidFill>
                  <a:srgbClr val="000000"/>
                </a:solidFill>
                <a:uFill>
                  <a:solidFill>
                    <a:srgbClr val="000000"/>
                  </a:solidFill>
                </a:uFill>
              </a:rPr>
              <a:t>(MSSL, UCL)</a:t>
            </a:r>
          </a:p>
          <a:p>
            <a:pPr algn="ctr">
              <a:buClr>
                <a:srgbClr val="FFFFFF"/>
              </a:buClr>
              <a:buFont typeface="Arial"/>
              <a:defRPr sz="3400">
                <a:solidFill>
                  <a:srgbClr val="FFFFFF"/>
                </a:solidFill>
                <a:uFill>
                  <a:solidFill>
                    <a:srgbClr val="FFFFFF"/>
                  </a:solidFill>
                </a:uFill>
                <a:latin typeface="Helvetica Neue"/>
                <a:ea typeface="Helvetica Neue"/>
                <a:cs typeface="Helvetica Neue"/>
                <a:sym typeface="Helvetica Neue"/>
              </a:defRPr>
            </a:pPr>
            <a:r>
              <a:rPr sz="2800">
                <a:solidFill>
                  <a:srgbClr val="000000"/>
                </a:solidFill>
                <a:uFill>
                  <a:solidFill>
                    <a:srgbClr val="000000"/>
                  </a:solidFill>
                </a:uFill>
              </a:rPr>
              <a:t>Pontus Stenetorp, Sebastian Riedel </a:t>
            </a:r>
            <a:br>
              <a:rPr sz="2800">
                <a:solidFill>
                  <a:srgbClr val="000000"/>
                </a:solidFill>
                <a:uFill>
                  <a:solidFill>
                    <a:srgbClr val="000000"/>
                  </a:solidFill>
                </a:uFill>
              </a:rPr>
            </a:br>
            <a:r>
              <a:rPr sz="2800">
                <a:solidFill>
                  <a:srgbClr val="000000"/>
                </a:solidFill>
                <a:uFill>
                  <a:solidFill>
                    <a:srgbClr val="000000"/>
                  </a:solidFill>
                </a:uFill>
              </a:rPr>
              <a:t>(Machine Reading group, Computer Science, UCL)</a:t>
            </a:r>
            <a:br>
              <a:rPr sz="2800">
                <a:solidFill>
                  <a:srgbClr val="000000"/>
                </a:solidFill>
                <a:uFill>
                  <a:solidFill>
                    <a:srgbClr val="000000"/>
                  </a:solidFill>
                </a:uFill>
              </a:rPr>
            </a:br>
            <a:endParaRPr sz="2800">
              <a:solidFill>
                <a:srgbClr val="000000"/>
              </a:solidFill>
              <a:uFill>
                <a:solidFill>
                  <a:srgbClr val="000000"/>
                </a:solidFill>
              </a:uFill>
            </a:endParaRPr>
          </a:p>
        </p:txBody>
      </p:sp>
      <p:sp>
        <p:nvSpPr>
          <p:cNvPr id="131" name="Shape 131"/>
          <p:cNvSpPr/>
          <p:nvPr/>
        </p:nvSpPr>
        <p:spPr>
          <a:xfrm>
            <a:off x="325119" y="216746"/>
            <a:ext cx="4369225" cy="457201"/>
          </a:xfrm>
          <a:prstGeom prst="rect">
            <a:avLst/>
          </a:prstGeom>
          <a:ln w="12700">
            <a:miter lim="400000"/>
          </a:ln>
          <a:extLst>
            <a:ext uri="{C572A759-6A51-4108-AA02-DFA0A04FC94B}">
              <ma14:wrappingTextBoxFlag xmlns:ma14="http://schemas.microsoft.com/office/mac/drawingml/2011/main" xmlns="" val="1"/>
            </a:ext>
          </a:extLst>
        </p:spPr>
        <p:txBody>
          <a:bodyPr wrap="none" lIns="72248" tIns="72248" rIns="72248" bIns="72248">
            <a:spAutoFit/>
          </a:bodyPr>
          <a:lstStyle>
            <a:lvl1pPr marL="57799" marR="57799" algn="l" defTabSz="1300480">
              <a:defRPr sz="1800" b="1">
                <a:solidFill>
                  <a:srgbClr val="FFFFFF"/>
                </a:solidFill>
                <a:uFill>
                  <a:solidFill>
                    <a:srgbClr val="FFFFFF"/>
                  </a:solidFill>
                </a:uFill>
                <a:latin typeface="Helvetica Neue"/>
                <a:ea typeface="Helvetica Neue"/>
                <a:cs typeface="Helvetica Neue"/>
                <a:sym typeface="Helvetica Neue"/>
              </a:defRPr>
            </a:lvl1pPr>
          </a:lstStyle>
          <a:p>
            <a:r>
              <a:rPr dirty="0" err="1"/>
              <a:t>Mullard</a:t>
            </a:r>
            <a:r>
              <a:rPr dirty="0"/>
              <a:t> Space Science Laboratory</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13768" y="484313"/>
            <a:ext cx="7848872" cy="1296144"/>
          </a:xfrm>
        </p:spPr>
        <p:txBody>
          <a:bodyPr anchor="ctr">
            <a:normAutofit/>
          </a:bodyPr>
          <a:lstStyle/>
          <a:p>
            <a:pPr algn="l"/>
            <a:r>
              <a:rPr lang="en-GB" sz="4400" dirty="0" smtClean="0">
                <a:solidFill>
                  <a:schemeClr val="bg1"/>
                </a:solidFill>
              </a:rPr>
              <a:t>Data Pre-Processing</a:t>
            </a:r>
            <a:endParaRPr lang="en-GB" sz="4400" dirty="0">
              <a:solidFill>
                <a:schemeClr val="bg1"/>
              </a:solidFill>
            </a:endParaRPr>
          </a:p>
        </p:txBody>
      </p:sp>
      <p:sp>
        <p:nvSpPr>
          <p:cNvPr id="8" name="Text Placeholder 4"/>
          <p:cNvSpPr>
            <a:spLocks noGrp="1"/>
          </p:cNvSpPr>
          <p:nvPr>
            <p:ph type="body" idx="1"/>
          </p:nvPr>
        </p:nvSpPr>
        <p:spPr>
          <a:xfrm>
            <a:off x="460586" y="2428528"/>
            <a:ext cx="12083628" cy="6768752"/>
          </a:xfrm>
        </p:spPr>
        <p:txBody>
          <a:bodyPr/>
          <a:lstStyle/>
          <a:p>
            <a:pPr marL="629299" indent="-571500">
              <a:buFont typeface="Arial" panose="020B0604020202020204" pitchFamily="34" charset="0"/>
              <a:buChar char="•"/>
            </a:pPr>
            <a:r>
              <a:rPr lang="en-GB" dirty="0" smtClean="0"/>
              <a:t>Extract </a:t>
            </a:r>
            <a:r>
              <a:rPr lang="en-GB" dirty="0" smtClean="0">
                <a:latin typeface="Consolas" panose="020B0609020204030204" pitchFamily="49" charset="0"/>
                <a:cs typeface="Consolas" panose="020B0609020204030204" pitchFamily="49" charset="0"/>
              </a:rPr>
              <a:t>.</a:t>
            </a:r>
            <a:r>
              <a:rPr lang="en-GB" dirty="0" err="1" smtClean="0">
                <a:latin typeface="Consolas" panose="020B0609020204030204" pitchFamily="49" charset="0"/>
                <a:cs typeface="Consolas" panose="020B0609020204030204" pitchFamily="49" charset="0"/>
              </a:rPr>
              <a:t>tex</a:t>
            </a:r>
            <a:r>
              <a:rPr lang="en-GB" dirty="0" smtClean="0">
                <a:latin typeface="Consolas" panose="020B0609020204030204" pitchFamily="49" charset="0"/>
                <a:cs typeface="Consolas" panose="020B0609020204030204" pitchFamily="49" charset="0"/>
              </a:rPr>
              <a:t> </a:t>
            </a:r>
            <a:r>
              <a:rPr lang="en-GB" dirty="0" smtClean="0"/>
              <a:t>(and </a:t>
            </a:r>
            <a:r>
              <a:rPr lang="en-GB" dirty="0" smtClean="0">
                <a:latin typeface="Consolas" panose="020B0609020204030204" pitchFamily="49" charset="0"/>
                <a:cs typeface="Consolas" panose="020B0609020204030204" pitchFamily="49" charset="0"/>
              </a:rPr>
              <a:t>.tab</a:t>
            </a:r>
            <a:r>
              <a:rPr lang="en-GB" dirty="0" smtClean="0"/>
              <a:t>, </a:t>
            </a:r>
            <a:r>
              <a:rPr lang="en-GB" dirty="0" smtClean="0">
                <a:latin typeface="Consolas" panose="020B0609020204030204" pitchFamily="49" charset="0"/>
                <a:cs typeface="Consolas" panose="020B0609020204030204" pitchFamily="49" charset="0"/>
              </a:rPr>
              <a:t>.</a:t>
            </a:r>
            <a:r>
              <a:rPr lang="en-GB" dirty="0" err="1" smtClean="0">
                <a:latin typeface="Consolas" panose="020B0609020204030204" pitchFamily="49" charset="0"/>
                <a:cs typeface="Consolas" panose="020B0609020204030204" pitchFamily="49" charset="0"/>
              </a:rPr>
              <a:t>cls</a:t>
            </a:r>
            <a:r>
              <a:rPr lang="en-GB" dirty="0" smtClean="0"/>
              <a:t>, etc.)</a:t>
            </a:r>
          </a:p>
          <a:p>
            <a:pPr marL="629299" indent="-571500">
              <a:buFont typeface="Arial" panose="020B0604020202020204" pitchFamily="34" charset="0"/>
              <a:buChar char="•"/>
            </a:pPr>
            <a:endParaRPr lang="en-GB" dirty="0" smtClean="0"/>
          </a:p>
          <a:p>
            <a:pPr marL="629299" indent="-571500">
              <a:buFont typeface="Arial" panose="020B0604020202020204" pitchFamily="34" charset="0"/>
              <a:buChar char="•"/>
            </a:pPr>
            <a:r>
              <a:rPr lang="en-GB" dirty="0" smtClean="0"/>
              <a:t>Convert </a:t>
            </a:r>
            <a:r>
              <a:rPr lang="en-GB" dirty="0" smtClean="0">
                <a:latin typeface="Consolas" panose="020B0609020204030204" pitchFamily="49" charset="0"/>
                <a:cs typeface="Consolas" panose="020B0609020204030204" pitchFamily="49" charset="0"/>
              </a:rPr>
              <a:t>.</a:t>
            </a:r>
            <a:r>
              <a:rPr lang="en-GB" dirty="0" err="1" smtClean="0">
                <a:latin typeface="Consolas" panose="020B0609020204030204" pitchFamily="49" charset="0"/>
                <a:cs typeface="Consolas" panose="020B0609020204030204" pitchFamily="49" charset="0"/>
              </a:rPr>
              <a:t>tex</a:t>
            </a:r>
            <a:r>
              <a:rPr lang="en-GB" dirty="0" smtClean="0">
                <a:latin typeface="Consolas" panose="020B0609020204030204" pitchFamily="49" charset="0"/>
                <a:cs typeface="Consolas" panose="020B0609020204030204" pitchFamily="49" charset="0"/>
              </a:rPr>
              <a:t> </a:t>
            </a:r>
            <a:r>
              <a:rPr lang="en-GB" dirty="0" smtClean="0"/>
              <a:t>to </a:t>
            </a:r>
            <a:r>
              <a:rPr lang="en-GB" dirty="0" smtClean="0">
                <a:latin typeface="Consolas" panose="020B0609020204030204" pitchFamily="49" charset="0"/>
                <a:cs typeface="Consolas" panose="020B0609020204030204" pitchFamily="49" charset="0"/>
              </a:rPr>
              <a:t>.txt</a:t>
            </a:r>
          </a:p>
          <a:p>
            <a:r>
              <a:rPr lang="en-GB" dirty="0" smtClean="0">
                <a:latin typeface="Arial" panose="020B0604020202020204" pitchFamily="34" charset="0"/>
                <a:cs typeface="Arial" panose="020B0604020202020204" pitchFamily="34" charset="0"/>
              </a:rPr>
              <a:t>	</a:t>
            </a:r>
            <a:r>
              <a:rPr lang="en-GB" sz="4400" dirty="0" smtClean="0">
                <a:latin typeface="Arial" panose="020B0604020202020204" pitchFamily="34" charset="0"/>
                <a:cs typeface="Arial" panose="020B0604020202020204" pitchFamily="34" charset="0"/>
              </a:rPr>
              <a:t>→</a:t>
            </a:r>
            <a:r>
              <a:rPr lang="en-GB" dirty="0" smtClean="0">
                <a:latin typeface="Arial" panose="020B0604020202020204" pitchFamily="34" charset="0"/>
                <a:cs typeface="Arial" panose="020B0604020202020204" pitchFamily="34" charset="0"/>
              </a:rPr>
              <a:t> </a:t>
            </a:r>
            <a:r>
              <a:rPr lang="en-GB" dirty="0" err="1">
                <a:latin typeface="Arial" panose="020B0604020202020204" pitchFamily="34" charset="0"/>
                <a:cs typeface="Arial" panose="020B0604020202020204" pitchFamily="34" charset="0"/>
              </a:rPr>
              <a:t>d</a:t>
            </a:r>
            <a:r>
              <a:rPr lang="en-GB" dirty="0" err="1" smtClean="0">
                <a:latin typeface="Arial" panose="020B0604020202020204" pitchFamily="34" charset="0"/>
                <a:cs typeface="Arial" panose="020B0604020202020204" pitchFamily="34" charset="0"/>
              </a:rPr>
              <a:t>elatex</a:t>
            </a:r>
            <a:endParaRPr lang="en-GB" dirty="0" smtClean="0">
              <a:latin typeface="Arial" panose="020B0604020202020204" pitchFamily="34" charset="0"/>
              <a:cs typeface="Arial" panose="020B0604020202020204" pitchFamily="34" charset="0"/>
            </a:endParaRPr>
          </a:p>
          <a:p>
            <a:pPr marL="629299" indent="-571500">
              <a:buFont typeface="Arial" panose="020B0604020202020204" pitchFamily="34" charset="0"/>
              <a:buChar char="•"/>
            </a:pPr>
            <a:endParaRPr lang="en-GB" dirty="0" smtClean="0"/>
          </a:p>
          <a:p>
            <a:pPr marL="629299" indent="-571500">
              <a:buFont typeface="Arial" panose="020B0604020202020204" pitchFamily="34" charset="0"/>
              <a:buChar char="•"/>
            </a:pPr>
            <a:r>
              <a:rPr lang="en-GB" dirty="0" smtClean="0"/>
              <a:t>Sentence split and tokenize</a:t>
            </a:r>
          </a:p>
          <a:p>
            <a:pPr marL="629299" indent="-571500">
              <a:buFont typeface="Arial" panose="020B0604020202020204" pitchFamily="34" charset="0"/>
              <a:buChar char="•"/>
            </a:pPr>
            <a:endParaRPr lang="en-GB" dirty="0"/>
          </a:p>
          <a:p>
            <a:pPr marL="629299" indent="-571500">
              <a:buFont typeface="Arial" panose="020B0604020202020204" pitchFamily="34" charset="0"/>
              <a:buChar char="•"/>
            </a:pPr>
            <a:endParaRPr lang="en-GB" dirty="0"/>
          </a:p>
        </p:txBody>
      </p:sp>
    </p:spTree>
    <p:extLst>
      <p:ext uri="{BB962C8B-B14F-4D97-AF65-F5344CB8AC3E}">
        <p14:creationId xmlns:p14="http://schemas.microsoft.com/office/powerpoint/2010/main" val="2345695390"/>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13768" y="484313"/>
            <a:ext cx="7848872" cy="1296144"/>
          </a:xfrm>
        </p:spPr>
        <p:txBody>
          <a:bodyPr anchor="ctr">
            <a:normAutofit/>
          </a:bodyPr>
          <a:lstStyle/>
          <a:p>
            <a:pPr algn="l"/>
            <a:r>
              <a:rPr lang="en-GB" sz="4400" dirty="0" smtClean="0">
                <a:solidFill>
                  <a:schemeClr val="bg1"/>
                </a:solidFill>
              </a:rPr>
              <a:t>Next Steps</a:t>
            </a:r>
            <a:endParaRPr lang="en-GB" sz="4400" dirty="0">
              <a:solidFill>
                <a:schemeClr val="bg1"/>
              </a:solidFill>
            </a:endParaRPr>
          </a:p>
        </p:txBody>
      </p:sp>
      <p:sp>
        <p:nvSpPr>
          <p:cNvPr id="8" name="Text Placeholder 4"/>
          <p:cNvSpPr>
            <a:spLocks noGrp="1"/>
          </p:cNvSpPr>
          <p:nvPr>
            <p:ph type="body" idx="1"/>
          </p:nvPr>
        </p:nvSpPr>
        <p:spPr>
          <a:xfrm>
            <a:off x="460586" y="2428528"/>
            <a:ext cx="12083628" cy="6768752"/>
          </a:xfrm>
        </p:spPr>
        <p:txBody>
          <a:bodyPr/>
          <a:lstStyle/>
          <a:p>
            <a:pPr marL="629299" indent="-571500">
              <a:buFont typeface="Arial" panose="020B0604020202020204" pitchFamily="34" charset="0"/>
              <a:buChar char="•"/>
            </a:pPr>
            <a:r>
              <a:rPr lang="en-GB" dirty="0" smtClean="0"/>
              <a:t>Begin with rule-based system</a:t>
            </a:r>
          </a:p>
          <a:p>
            <a:r>
              <a:rPr lang="en-GB" dirty="0"/>
              <a:t>	</a:t>
            </a:r>
            <a:r>
              <a:rPr lang="en-GB" dirty="0" smtClean="0"/>
              <a:t>Identify closest numeric token to keyword</a:t>
            </a:r>
          </a:p>
          <a:p>
            <a:pPr marL="629299" indent="-571500">
              <a:buFont typeface="Arial" panose="020B0604020202020204" pitchFamily="34" charset="0"/>
              <a:buChar char="•"/>
            </a:pPr>
            <a:endParaRPr lang="en-GB" dirty="0"/>
          </a:p>
          <a:p>
            <a:pPr marL="629299" indent="-571500">
              <a:buFont typeface="Arial" panose="020B0604020202020204" pitchFamily="34" charset="0"/>
              <a:buChar char="•"/>
            </a:pPr>
            <a:r>
              <a:rPr lang="en-GB" dirty="0" smtClean="0"/>
              <a:t>Progress to grammar parsing (hopefully)</a:t>
            </a:r>
          </a:p>
          <a:p>
            <a:r>
              <a:rPr lang="en-GB" dirty="0"/>
              <a:t>	</a:t>
            </a:r>
            <a:r>
              <a:rPr lang="en-GB" dirty="0" smtClean="0"/>
              <a:t>Find “parameter” tokens and associated numeric 	token</a:t>
            </a:r>
            <a:endParaRPr lang="en-GB" dirty="0"/>
          </a:p>
        </p:txBody>
      </p:sp>
    </p:spTree>
    <p:extLst>
      <p:ext uri="{BB962C8B-B14F-4D97-AF65-F5344CB8AC3E}">
        <p14:creationId xmlns:p14="http://schemas.microsoft.com/office/powerpoint/2010/main" val="4209581664"/>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Fig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3289" y="484312"/>
            <a:ext cx="10097663" cy="835292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533848" y="9259996"/>
            <a:ext cx="11357768" cy="369332"/>
          </a:xfrm>
          <a:prstGeom prst="rect">
            <a:avLst/>
          </a:prstGeom>
        </p:spPr>
        <p:txBody>
          <a:bodyPr wrap="square">
            <a:spAutoFit/>
          </a:bodyPr>
          <a:lstStyle/>
          <a:p>
            <a:pPr algn="r"/>
            <a:r>
              <a:rPr lang="en-GB" sz="1800" dirty="0"/>
              <a:t>Kim, </a:t>
            </a:r>
            <a:r>
              <a:rPr lang="en-GB" sz="1800" i="1" dirty="0"/>
              <a:t>et </a:t>
            </a:r>
            <a:r>
              <a:rPr lang="en-GB" sz="1800" i="1" dirty="0" smtClean="0"/>
              <a:t>al. </a:t>
            </a:r>
            <a:r>
              <a:rPr lang="en-GB" sz="1800" dirty="0" smtClean="0"/>
              <a:t>(2017) Machine-learned </a:t>
            </a:r>
            <a:r>
              <a:rPr lang="en-GB" sz="1800" dirty="0"/>
              <a:t>and codified synthesis parameters of oxide </a:t>
            </a:r>
            <a:r>
              <a:rPr lang="en-GB" sz="1800" dirty="0" smtClean="0"/>
              <a:t>materials, </a:t>
            </a:r>
            <a:r>
              <a:rPr lang="en-GB" sz="1800" i="1" dirty="0"/>
              <a:t>Scientific </a:t>
            </a:r>
            <a:r>
              <a:rPr lang="en-GB" sz="1800" i="1" dirty="0" smtClean="0"/>
              <a:t>Data, </a:t>
            </a:r>
            <a:r>
              <a:rPr lang="en-GB" sz="1800" b="1" i="1" dirty="0" smtClean="0"/>
              <a:t>4</a:t>
            </a:r>
            <a:endParaRPr lang="en-GB" sz="1800" dirty="0"/>
          </a:p>
        </p:txBody>
      </p:sp>
    </p:spTree>
    <p:extLst>
      <p:ext uri="{BB962C8B-B14F-4D97-AF65-F5344CB8AC3E}">
        <p14:creationId xmlns:p14="http://schemas.microsoft.com/office/powerpoint/2010/main" val="2965808692"/>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Screen Shot 2017-06-07 at 16.22.41.png"/>
          <p:cNvPicPr>
            <a:picLocks noChangeAspect="1"/>
          </p:cNvPicPr>
          <p:nvPr/>
        </p:nvPicPr>
        <p:blipFill>
          <a:blip r:embed="rId2">
            <a:extLst/>
          </a:blip>
          <a:stretch>
            <a:fillRect/>
          </a:stretch>
        </p:blipFill>
        <p:spPr>
          <a:xfrm>
            <a:off x="5977333" y="2034158"/>
            <a:ext cx="7150328" cy="7108201"/>
          </a:xfrm>
          <a:prstGeom prst="rect">
            <a:avLst/>
          </a:prstGeom>
          <a:ln w="12700">
            <a:miter lim="400000"/>
          </a:ln>
        </p:spPr>
      </p:pic>
      <p:sp>
        <p:nvSpPr>
          <p:cNvPr id="167" name="Shape 167"/>
          <p:cNvSpPr>
            <a:spLocks noGrp="1"/>
          </p:cNvSpPr>
          <p:nvPr>
            <p:ph type="title"/>
          </p:nvPr>
        </p:nvSpPr>
        <p:spPr>
          <a:xfrm>
            <a:off x="952500" y="0"/>
            <a:ext cx="11099800" cy="2159000"/>
          </a:xfrm>
          <a:prstGeom prst="rect">
            <a:avLst/>
          </a:prstGeom>
        </p:spPr>
        <p:txBody>
          <a:bodyPr/>
          <a:lstStyle>
            <a:lvl1pPr>
              <a:defRPr sz="2800">
                <a:latin typeface="Helvetica Neue"/>
                <a:ea typeface="Helvetica Neue"/>
                <a:cs typeface="Helvetica Neue"/>
                <a:sym typeface="Helvetica Neue"/>
              </a:defRPr>
            </a:lvl1pPr>
          </a:lstStyle>
          <a:p>
            <a:r>
              <a:t>Fully-automated self-updating Galaxy model!</a:t>
            </a:r>
          </a:p>
        </p:txBody>
      </p:sp>
      <p:pic>
        <p:nvPicPr>
          <p:cNvPr id="168" name="Screen Shot 2017-04-25 at 15.28.56.png"/>
          <p:cNvPicPr>
            <a:picLocks noChangeAspect="1"/>
          </p:cNvPicPr>
          <p:nvPr/>
        </p:nvPicPr>
        <p:blipFill>
          <a:blip r:embed="rId3">
            <a:extLst/>
          </a:blip>
          <a:stretch>
            <a:fillRect/>
          </a:stretch>
        </p:blipFill>
        <p:spPr>
          <a:xfrm>
            <a:off x="-1" y="4134398"/>
            <a:ext cx="5633816" cy="3881073"/>
          </a:xfrm>
          <a:prstGeom prst="rect">
            <a:avLst/>
          </a:prstGeom>
          <a:ln w="12700">
            <a:miter lim="400000"/>
          </a:ln>
        </p:spPr>
      </p:pic>
      <p:sp>
        <p:nvSpPr>
          <p:cNvPr id="169" name="Shape 169"/>
          <p:cNvSpPr/>
          <p:nvPr/>
        </p:nvSpPr>
        <p:spPr>
          <a:xfrm>
            <a:off x="560375" y="2158999"/>
            <a:ext cx="4677461" cy="156626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2400">
                <a:latin typeface="Helvetica Neue"/>
                <a:ea typeface="Helvetica Neue"/>
                <a:cs typeface="Helvetica Neue"/>
                <a:sym typeface="Helvetica Neue"/>
              </a:defRPr>
            </a:pPr>
            <a:r>
              <a:t>Machine Reading:</a:t>
            </a:r>
          </a:p>
          <a:p>
            <a:pPr>
              <a:defRPr sz="2400">
                <a:latin typeface="Helvetica Neue"/>
                <a:ea typeface="Helvetica Neue"/>
                <a:cs typeface="Helvetica Neue"/>
                <a:sym typeface="Helvetica Neue"/>
              </a:defRPr>
            </a:pPr>
            <a:r>
              <a:t>extracting measured values</a:t>
            </a:r>
          </a:p>
          <a:p>
            <a:pPr>
              <a:defRPr sz="2400">
                <a:latin typeface="Helvetica Neue"/>
                <a:ea typeface="Helvetica Neue"/>
                <a:cs typeface="Helvetica Neue"/>
                <a:sym typeface="Helvetica Neue"/>
              </a:defRPr>
            </a:pPr>
            <a:r>
              <a:t>by different methods and/or data</a:t>
            </a:r>
          </a:p>
          <a:p>
            <a:pPr>
              <a:defRPr sz="2400">
                <a:latin typeface="Helvetica Neue"/>
                <a:ea typeface="Helvetica Neue"/>
                <a:cs typeface="Helvetica Neue"/>
                <a:sym typeface="Helvetica Neue"/>
              </a:defRPr>
            </a:pPr>
            <a:r>
              <a:t>from all the published papers</a:t>
            </a:r>
          </a:p>
        </p:txBody>
      </p:sp>
      <p:sp>
        <p:nvSpPr>
          <p:cNvPr id="170" name="Shape 170"/>
          <p:cNvSpPr/>
          <p:nvPr/>
        </p:nvSpPr>
        <p:spPr>
          <a:xfrm>
            <a:off x="4982429" y="6783480"/>
            <a:ext cx="884362" cy="884363"/>
          </a:xfrm>
          <a:prstGeom prst="rightArrow">
            <a:avLst>
              <a:gd name="adj1" fmla="val 32000"/>
              <a:gd name="adj2" fmla="val 64000"/>
            </a:avLst>
          </a:prstGeom>
          <a:blipFill>
            <a:blip r:embed="rId4"/>
          </a:blipFill>
          <a:ln w="12700">
            <a:miter lim="400000"/>
          </a:ln>
          <a:effectLst>
            <a:outerShdw blurRad="38100" dist="25400" dir="5400000" rotWithShape="0">
              <a:srgbClr val="000000">
                <a:alpha val="50000"/>
              </a:srgbClr>
            </a:outerShdw>
          </a:effectLst>
        </p:spPr>
        <p:txBody>
          <a:bodyPr lIns="50800" tIns="50800" rIns="50800" bIns="50800" anchor="ctr"/>
          <a:lstStyle/>
          <a:p>
            <a:pPr>
              <a:defRPr sz="2400">
                <a:solidFill>
                  <a:srgbClr val="FFFFFF"/>
                </a:solidFill>
              </a:defRPr>
            </a:pPr>
            <a:endParaRPr/>
          </a:p>
        </p:txBody>
      </p:sp>
      <p:sp>
        <p:nvSpPr>
          <p:cNvPr id="171" name="Shape 171"/>
          <p:cNvSpPr/>
          <p:nvPr/>
        </p:nvSpPr>
        <p:spPr>
          <a:xfrm>
            <a:off x="7984439" y="1850008"/>
            <a:ext cx="5020362" cy="156626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2400">
                <a:latin typeface="Helvetica Neue"/>
                <a:ea typeface="Helvetica Neue"/>
                <a:cs typeface="Helvetica Neue"/>
                <a:sym typeface="Helvetica Neue"/>
              </a:defRPr>
            </a:pPr>
            <a:r>
              <a:t>Bayesian Hierachical model:</a:t>
            </a:r>
          </a:p>
          <a:p>
            <a:pPr>
              <a:defRPr sz="2400">
                <a:latin typeface="Helvetica Neue"/>
                <a:ea typeface="Helvetica Neue"/>
                <a:cs typeface="Helvetica Neue"/>
                <a:sym typeface="Helvetica Neue"/>
              </a:defRPr>
            </a:pPr>
            <a:r>
              <a:t>statistically combine the information</a:t>
            </a:r>
            <a:br/>
            <a:r>
              <a:t>with outlier modelling</a:t>
            </a:r>
            <a:br/>
            <a:r>
              <a:t>⇒ a consensus Milky Way model</a:t>
            </a:r>
          </a:p>
        </p:txBody>
      </p:sp>
      <p:sp>
        <p:nvSpPr>
          <p:cNvPr id="172" name="Shape 172"/>
          <p:cNvSpPr/>
          <p:nvPr/>
        </p:nvSpPr>
        <p:spPr>
          <a:xfrm>
            <a:off x="10508844" y="4288692"/>
            <a:ext cx="1907033"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McMillan (2017)</a:t>
            </a:r>
          </a:p>
        </p:txBody>
      </p:sp>
      <p:sp>
        <p:nvSpPr>
          <p:cNvPr id="173" name="Shape 173"/>
          <p:cNvSpPr/>
          <p:nvPr/>
        </p:nvSpPr>
        <p:spPr>
          <a:xfrm>
            <a:off x="192125" y="8365294"/>
            <a:ext cx="4618940" cy="46136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400">
                <a:latin typeface="Helvetica Neue"/>
                <a:ea typeface="Helvetica Neue"/>
                <a:cs typeface="Helvetica Neue"/>
                <a:sym typeface="Helvetica Neue"/>
              </a:defRPr>
            </a:lvl1pPr>
          </a:lstStyle>
          <a:p>
            <a:r>
              <a:t>w/ UCL Machine Reading Group!</a:t>
            </a:r>
          </a:p>
        </p:txBody>
      </p:sp>
      <p:pic>
        <p:nvPicPr>
          <p:cNvPr id="174" name="pasted-image.tiff"/>
          <p:cNvPicPr>
            <a:picLocks noChangeAspect="1"/>
          </p:cNvPicPr>
          <p:nvPr/>
        </p:nvPicPr>
        <p:blipFill>
          <a:blip r:embed="rId5">
            <a:extLst/>
          </a:blip>
          <a:stretch>
            <a:fillRect/>
          </a:stretch>
        </p:blipFill>
        <p:spPr>
          <a:xfrm>
            <a:off x="4811064" y="8595977"/>
            <a:ext cx="853543" cy="853543"/>
          </a:xfrm>
          <a:prstGeom prst="rect">
            <a:avLst/>
          </a:prstGeom>
          <a:ln w="12700">
            <a:miter lim="400000"/>
          </a:ln>
        </p:spPr>
      </p:pic>
    </p:spTree>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35" name="Gaia_mapping_the_stars_of_the_Milky_Way.jpg"/>
          <p:cNvPicPr>
            <a:picLocks noChangeAspect="1"/>
          </p:cNvPicPr>
          <p:nvPr/>
        </p:nvPicPr>
        <p:blipFill>
          <a:blip r:embed="rId3">
            <a:extLst/>
          </a:blip>
          <a:stretch>
            <a:fillRect/>
          </a:stretch>
        </p:blipFill>
        <p:spPr>
          <a:xfrm>
            <a:off x="-1" y="505742"/>
            <a:ext cx="13004801" cy="8626518"/>
          </a:xfrm>
          <a:prstGeom prst="rect">
            <a:avLst/>
          </a:prstGeom>
          <a:ln w="12700">
            <a:miter lim="400000"/>
          </a:ln>
        </p:spPr>
      </p:pic>
      <p:sp>
        <p:nvSpPr>
          <p:cNvPr id="136" name="Shape 136"/>
          <p:cNvSpPr/>
          <p:nvPr/>
        </p:nvSpPr>
        <p:spPr>
          <a:xfrm>
            <a:off x="267484" y="715292"/>
            <a:ext cx="12469832" cy="1137249"/>
          </a:xfrm>
          <a:prstGeom prst="rect">
            <a:avLst/>
          </a:prstGeom>
          <a:ln w="12700">
            <a:miter lim="400000"/>
          </a:ln>
          <a:extLst>
            <a:ext uri="{C572A759-6A51-4108-AA02-DFA0A04FC94B}">
              <ma14:wrappingTextBoxFlag xmlns:ma14="http://schemas.microsoft.com/office/mac/drawingml/2011/main" xmlns="" val="1"/>
            </a:ext>
          </a:extLst>
        </p:spPr>
        <p:txBody>
          <a:bodyPr lIns="54186" tIns="54186" rIns="54186" bIns="54186" anchor="ctr">
            <a:spAutoFit/>
          </a:bodyPr>
          <a:lstStyle/>
          <a:p>
            <a:pPr defTabSz="577991">
              <a:defRPr sz="3400">
                <a:solidFill>
                  <a:srgbClr val="FFFFFF"/>
                </a:solidFill>
                <a:latin typeface="Helvetica Neue Medium"/>
                <a:ea typeface="Helvetica Neue Medium"/>
                <a:cs typeface="Helvetica Neue Medium"/>
                <a:sym typeface="Helvetica Neue Medium"/>
              </a:defRPr>
            </a:pPr>
            <a:r>
              <a:t>ESA’s Gaia satellite: Launched 19th Dec. 2013</a:t>
            </a:r>
            <a:br/>
            <a:r>
              <a:t>mapping the positions and velocities of over 1 billion stars!</a:t>
            </a:r>
          </a:p>
        </p:txBody>
      </p:sp>
      <p:sp>
        <p:nvSpPr>
          <p:cNvPr id="137" name="Shape 137"/>
          <p:cNvSpPr/>
          <p:nvPr/>
        </p:nvSpPr>
        <p:spPr>
          <a:xfrm>
            <a:off x="534968" y="6947427"/>
            <a:ext cx="12469833" cy="2178649"/>
          </a:xfrm>
          <a:prstGeom prst="rect">
            <a:avLst/>
          </a:prstGeom>
          <a:ln w="12700">
            <a:miter lim="400000"/>
          </a:ln>
          <a:extLst>
            <a:ext uri="{C572A759-6A51-4108-AA02-DFA0A04FC94B}">
              <ma14:wrappingTextBoxFlag xmlns:ma14="http://schemas.microsoft.com/office/mac/drawingml/2011/main" xmlns="" val="1"/>
            </a:ext>
          </a:extLst>
        </p:spPr>
        <p:txBody>
          <a:bodyPr lIns="54186" tIns="54186" rIns="54186" bIns="54186" anchor="ctr">
            <a:spAutoFit/>
          </a:bodyPr>
          <a:lstStyle/>
          <a:p>
            <a:pPr defTabSz="577991">
              <a:defRPr sz="3400">
                <a:solidFill>
                  <a:srgbClr val="FFFFFF"/>
                </a:solidFill>
                <a:latin typeface="Helvetica Neue Medium"/>
                <a:ea typeface="Helvetica Neue Medium"/>
                <a:cs typeface="Helvetica Neue Medium"/>
                <a:sym typeface="Helvetica Neue Medium"/>
              </a:defRPr>
            </a:pPr>
            <a:r>
              <a:t>MSSL: </a:t>
            </a:r>
            <a:br/>
            <a:r>
              <a:t>CCD and electronics</a:t>
            </a:r>
            <a:br/>
            <a:r>
              <a:t>RVS (Radial Velocity Spectrograph) </a:t>
            </a:r>
            <a:br/>
            <a:r>
              <a:t>Spectroscopic data processing</a:t>
            </a:r>
          </a:p>
        </p:txBody>
      </p:sp>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41" name="pasted-image.tiff"/>
          <p:cNvPicPr>
            <a:picLocks noChangeAspect="1"/>
          </p:cNvPicPr>
          <p:nvPr/>
        </p:nvPicPr>
        <p:blipFill>
          <a:blip r:embed="rId3">
            <a:extLst/>
          </a:blip>
          <a:stretch>
            <a:fillRect/>
          </a:stretch>
        </p:blipFill>
        <p:spPr>
          <a:xfrm>
            <a:off x="-1" y="2057086"/>
            <a:ext cx="13004801" cy="8128001"/>
          </a:xfrm>
          <a:prstGeom prst="rect">
            <a:avLst/>
          </a:prstGeom>
          <a:ln w="12700">
            <a:miter lim="400000"/>
          </a:ln>
        </p:spPr>
      </p:pic>
      <p:sp>
        <p:nvSpPr>
          <p:cNvPr id="142" name="Shape 142"/>
          <p:cNvSpPr/>
          <p:nvPr/>
        </p:nvSpPr>
        <p:spPr>
          <a:xfrm>
            <a:off x="1384263" y="122995"/>
            <a:ext cx="10236274" cy="1656409"/>
          </a:xfrm>
          <a:prstGeom prst="rect">
            <a:avLst/>
          </a:prstGeom>
          <a:ln w="12700">
            <a:miter lim="400000"/>
          </a:ln>
          <a:extLst>
            <a:ext uri="{C572A759-6A51-4108-AA02-DFA0A04FC94B}">
              <ma14:wrappingTextBoxFlag xmlns:ma14="http://schemas.microsoft.com/office/mac/drawingml/2011/main" xmlns="" val="1"/>
            </a:ext>
          </a:extLst>
        </p:spPr>
        <p:txBody>
          <a:bodyPr wrap="none" lIns="72248" tIns="72248" rIns="72248" bIns="72248" anchor="ctr">
            <a:spAutoFit/>
          </a:bodyPr>
          <a:lstStyle/>
          <a:p>
            <a:pPr defTabSz="650240">
              <a:defRPr sz="3400">
                <a:solidFill>
                  <a:srgbClr val="FFFFFF"/>
                </a:solidFill>
                <a:latin typeface="Helvetica Neue"/>
                <a:ea typeface="Helvetica Neue"/>
                <a:cs typeface="Helvetica Neue"/>
                <a:sym typeface="Helvetica Neue"/>
              </a:defRPr>
            </a:pPr>
            <a:r>
              <a:t>1st Data Release: 14 September 2016</a:t>
            </a:r>
          </a:p>
          <a:p>
            <a:pPr defTabSz="650240">
              <a:defRPr sz="3400">
                <a:solidFill>
                  <a:srgbClr val="FFFFFF"/>
                </a:solidFill>
                <a:latin typeface="Helvetica Neue"/>
                <a:ea typeface="Helvetica Neue"/>
                <a:cs typeface="Helvetica Neue"/>
                <a:sym typeface="Helvetica Neue"/>
              </a:defRPr>
            </a:pPr>
            <a:r>
              <a:t>~1/1000 of stars with 20 times lower accuracy,</a:t>
            </a:r>
          </a:p>
          <a:p>
            <a:pPr defTabSz="650240">
              <a:defRPr sz="3400">
                <a:solidFill>
                  <a:srgbClr val="FFFFFF"/>
                </a:solidFill>
                <a:latin typeface="Helvetica Neue"/>
                <a:ea typeface="Helvetica Neue"/>
                <a:cs typeface="Helvetica Neue"/>
                <a:sym typeface="Helvetica Neue"/>
              </a:defRPr>
            </a:pPr>
            <a:r>
              <a:t>still produced about 200 related papers in 8 months!</a:t>
            </a:r>
          </a:p>
        </p:txBody>
      </p:sp>
      <p:sp>
        <p:nvSpPr>
          <p:cNvPr id="143" name="Shape 143"/>
          <p:cNvSpPr/>
          <p:nvPr/>
        </p:nvSpPr>
        <p:spPr>
          <a:xfrm>
            <a:off x="-1" y="9479057"/>
            <a:ext cx="13004801" cy="501883"/>
          </a:xfrm>
          <a:prstGeom prst="rect">
            <a:avLst/>
          </a:prstGeom>
          <a:solidFill>
            <a:srgbClr val="000000"/>
          </a:solidFill>
          <a:ln w="12700">
            <a:miter lim="400000"/>
          </a:ln>
        </p:spPr>
        <p:txBody>
          <a:bodyPr lIns="72248" tIns="72248" rIns="72248" bIns="72248" anchor="ctr"/>
          <a:lstStyle/>
          <a:p>
            <a:pPr defTabSz="57799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44" name="Shape 144"/>
          <p:cNvSpPr/>
          <p:nvPr/>
        </p:nvSpPr>
        <p:spPr>
          <a:xfrm>
            <a:off x="8714975" y="9162890"/>
            <a:ext cx="3903800" cy="566342"/>
          </a:xfrm>
          <a:prstGeom prst="rect">
            <a:avLst/>
          </a:prstGeom>
          <a:ln w="12700">
            <a:miter lim="400000"/>
          </a:ln>
          <a:extLst>
            <a:ext uri="{C572A759-6A51-4108-AA02-DFA0A04FC94B}">
              <ma14:wrappingTextBoxFlag xmlns:ma14="http://schemas.microsoft.com/office/mac/drawingml/2011/main" xmlns="" val="1"/>
            </a:ext>
          </a:extLst>
        </p:spPr>
        <p:txBody>
          <a:bodyPr wrap="none" lIns="72248" tIns="72248" rIns="72248" bIns="72248" anchor="ctr">
            <a:spAutoFit/>
          </a:bodyPr>
          <a:lstStyle>
            <a:lvl1pPr algn="l" defTabSz="650240">
              <a:defRPr sz="2800">
                <a:solidFill>
                  <a:srgbClr val="FFFFFF"/>
                </a:solidFill>
                <a:latin typeface="Helvetica Neue"/>
                <a:ea typeface="Helvetica Neue"/>
                <a:cs typeface="Helvetica Neue"/>
                <a:sym typeface="Helvetica Neue"/>
              </a:defRPr>
            </a:lvl1pPr>
          </a:lstStyle>
          <a:p>
            <a:r>
              <a:t>Credit: ESA/Gaia/DPAC</a:t>
            </a:r>
          </a:p>
        </p:txBody>
      </p:sp>
    </p:spTree>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p:cNvSpPr>
          <p:nvPr>
            <p:ph type="title"/>
          </p:nvPr>
        </p:nvSpPr>
        <p:spPr>
          <a:xfrm>
            <a:off x="978946" y="444500"/>
            <a:ext cx="11099801" cy="2159000"/>
          </a:xfrm>
          <a:prstGeom prst="rect">
            <a:avLst/>
          </a:prstGeom>
        </p:spPr>
        <p:txBody>
          <a:bodyPr/>
          <a:lstStyle/>
          <a:p>
            <a:pPr defTabSz="531622">
              <a:defRPr sz="2548">
                <a:latin typeface="Helvetica Neue"/>
                <a:ea typeface="Helvetica Neue"/>
                <a:cs typeface="Helvetica Neue"/>
                <a:sym typeface="Helvetica Neue"/>
              </a:defRPr>
            </a:pPr>
            <a:r>
              <a:rPr dirty="0"/>
              <a:t>Comparing the Galaxy model with or without Gaia publications.</a:t>
            </a:r>
            <a:br>
              <a:rPr dirty="0"/>
            </a:br>
            <a:r>
              <a:rPr dirty="0"/>
              <a:t>⇒ impact of the Gaia mission.</a:t>
            </a:r>
          </a:p>
          <a:p>
            <a:pPr defTabSz="531622">
              <a:defRPr sz="2548">
                <a:latin typeface="Helvetica Neue"/>
                <a:ea typeface="Helvetica Neue"/>
                <a:cs typeface="Helvetica Neue"/>
                <a:sym typeface="Helvetica Neue"/>
              </a:defRPr>
            </a:pPr>
            <a:r>
              <a:rPr dirty="0"/>
              <a:t>Identifying what kind of data and/or analysis made </a:t>
            </a:r>
            <a:br>
              <a:rPr dirty="0"/>
            </a:br>
            <a:r>
              <a:rPr dirty="0"/>
              <a:t>stronger impact on the model? or new consensus? </a:t>
            </a:r>
            <a:br>
              <a:rPr dirty="0"/>
            </a:br>
            <a:r>
              <a:rPr dirty="0"/>
              <a:t>⇒ what kind of the data are still missing after Gaia? </a:t>
            </a:r>
          </a:p>
        </p:txBody>
      </p:sp>
      <p:pic>
        <p:nvPicPr>
          <p:cNvPr id="177" name="Screen Shot 2017-06-07 at 16.19.25.png"/>
          <p:cNvPicPr>
            <a:picLocks noChangeAspect="1"/>
          </p:cNvPicPr>
          <p:nvPr/>
        </p:nvPicPr>
        <p:blipFill>
          <a:blip r:embed="rId2">
            <a:extLst/>
          </a:blip>
          <a:stretch>
            <a:fillRect/>
          </a:stretch>
        </p:blipFill>
        <p:spPr>
          <a:xfrm>
            <a:off x="26446" y="3036598"/>
            <a:ext cx="12951908" cy="4476338"/>
          </a:xfrm>
          <a:prstGeom prst="rect">
            <a:avLst/>
          </a:prstGeom>
          <a:ln w="12700">
            <a:miter lim="400000"/>
          </a:ln>
        </p:spPr>
      </p:pic>
      <p:sp>
        <p:nvSpPr>
          <p:cNvPr id="178" name="Shape 178"/>
          <p:cNvSpPr/>
          <p:nvPr/>
        </p:nvSpPr>
        <p:spPr>
          <a:xfrm>
            <a:off x="2664477" y="7512935"/>
            <a:ext cx="8532166" cy="829666"/>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2400">
                <a:latin typeface="Helvetica Neue"/>
                <a:ea typeface="Helvetica Neue"/>
                <a:cs typeface="Helvetica Neue"/>
                <a:sym typeface="Helvetica Neue"/>
              </a:defRPr>
            </a:pPr>
            <a:r>
              <a:t>Last 10 years of published distance to the Galactic centre, R</a:t>
            </a:r>
            <a:r>
              <a:rPr baseline="-5999"/>
              <a:t>0</a:t>
            </a:r>
            <a:r>
              <a:t>.</a:t>
            </a:r>
            <a:br/>
            <a:r>
              <a:t>Bland-Hawthorn &amp; Gerhard (2016)</a:t>
            </a:r>
          </a:p>
        </p:txBody>
      </p:sp>
      <p:sp>
        <p:nvSpPr>
          <p:cNvPr id="179" name="Shape 179"/>
          <p:cNvSpPr/>
          <p:nvPr/>
        </p:nvSpPr>
        <p:spPr>
          <a:xfrm>
            <a:off x="1103177" y="7313291"/>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2005</a:t>
            </a:r>
          </a:p>
        </p:txBody>
      </p:sp>
      <p:sp>
        <p:nvSpPr>
          <p:cNvPr id="180" name="Shape 180"/>
          <p:cNvSpPr/>
          <p:nvPr/>
        </p:nvSpPr>
        <p:spPr>
          <a:xfrm>
            <a:off x="12078746" y="7240647"/>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2015</a:t>
            </a:r>
          </a:p>
        </p:txBody>
      </p:sp>
      <p:sp>
        <p:nvSpPr>
          <p:cNvPr id="181" name="Shape 181"/>
          <p:cNvSpPr/>
          <p:nvPr/>
        </p:nvSpPr>
        <p:spPr>
          <a:xfrm>
            <a:off x="10440446" y="3976398"/>
            <a:ext cx="1" cy="602489"/>
          </a:xfrm>
          <a:prstGeom prst="line">
            <a:avLst/>
          </a:prstGeom>
          <a:ln w="63500">
            <a:solidFill>
              <a:srgbClr val="000000"/>
            </a:solidFill>
            <a:miter lim="400000"/>
            <a:tailEnd type="triangle"/>
          </a:ln>
        </p:spPr>
        <p:txBody>
          <a:bodyPr lIns="50800" tIns="50800" rIns="50800" bIns="50800" anchor="ctr"/>
          <a:lstStyle/>
          <a:p>
            <a:pPr>
              <a:defRPr sz="2400"/>
            </a:pPr>
            <a:endParaRPr/>
          </a:p>
        </p:txBody>
      </p:sp>
      <p:sp>
        <p:nvSpPr>
          <p:cNvPr id="182" name="Shape 182"/>
          <p:cNvSpPr/>
          <p:nvPr/>
        </p:nvSpPr>
        <p:spPr>
          <a:xfrm>
            <a:off x="9431812" y="3272310"/>
            <a:ext cx="2017269" cy="7040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2000">
                <a:latin typeface="Helvetica Neue"/>
                <a:ea typeface="Helvetica Neue"/>
                <a:cs typeface="Helvetica Neue"/>
                <a:sym typeface="Helvetica Neue"/>
              </a:defRPr>
            </a:pPr>
            <a:r>
              <a:t>New consensus</a:t>
            </a:r>
            <a:br/>
            <a:r>
              <a:t>starts emerging?</a:t>
            </a:r>
          </a:p>
        </p:txBody>
      </p:sp>
      <p:sp>
        <p:nvSpPr>
          <p:cNvPr id="183" name="Shape 183"/>
          <p:cNvSpPr/>
          <p:nvPr/>
        </p:nvSpPr>
        <p:spPr>
          <a:xfrm>
            <a:off x="2427151" y="8564322"/>
            <a:ext cx="8203389" cy="82936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2400" b="1">
                <a:solidFill>
                  <a:srgbClr val="FF2600"/>
                </a:solidFill>
                <a:latin typeface="Helvetica Neue"/>
                <a:ea typeface="Helvetica Neue"/>
                <a:cs typeface="Helvetica Neue"/>
                <a:sym typeface="Helvetica Neue"/>
              </a:defRPr>
            </a:pPr>
            <a:r>
              <a:rPr dirty="0"/>
              <a:t>Applicable to any research topic</a:t>
            </a:r>
            <a:br>
              <a:rPr dirty="0"/>
            </a:br>
            <a:r>
              <a:rPr dirty="0"/>
              <a:t>to capture trends and holistic view of the research area!</a:t>
            </a:r>
          </a:p>
        </p:txBody>
      </p:sp>
    </p:spTree>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p:cNvSpPr>
          <p:nvPr>
            <p:ph type="title"/>
          </p:nvPr>
        </p:nvSpPr>
        <p:spPr>
          <a:xfrm>
            <a:off x="952500" y="279400"/>
            <a:ext cx="11099800" cy="2159000"/>
          </a:xfrm>
          <a:prstGeom prst="rect">
            <a:avLst/>
          </a:prstGeom>
        </p:spPr>
        <p:txBody>
          <a:bodyPr/>
          <a:lstStyle/>
          <a:p>
            <a:pPr defTabSz="554990">
              <a:defRPr sz="2660">
                <a:latin typeface="Helvetica Neue"/>
                <a:ea typeface="Helvetica Neue"/>
                <a:cs typeface="Helvetica Neue"/>
                <a:sym typeface="Helvetica Neue"/>
              </a:defRPr>
            </a:pPr>
            <a:r>
              <a:rPr dirty="0" smtClean="0"/>
              <a:t>How can we reveal a global picture of the Milky Way </a:t>
            </a:r>
            <a:br>
              <a:rPr dirty="0" smtClean="0"/>
            </a:br>
            <a:r>
              <a:rPr dirty="0" smtClean="0"/>
              <a:t>from increasing number publications?</a:t>
            </a:r>
            <a:endParaRPr dirty="0"/>
          </a:p>
        </p:txBody>
      </p:sp>
      <p:pic>
        <p:nvPicPr>
          <p:cNvPr id="149" name="Screen Shot 2017-06-07 at 16.04.00.png"/>
          <p:cNvPicPr>
            <a:picLocks noChangeAspect="1"/>
          </p:cNvPicPr>
          <p:nvPr/>
        </p:nvPicPr>
        <p:blipFill>
          <a:blip r:embed="rId2">
            <a:extLst/>
          </a:blip>
          <a:stretch>
            <a:fillRect/>
          </a:stretch>
        </p:blipFill>
        <p:spPr>
          <a:xfrm>
            <a:off x="3159505" y="2726516"/>
            <a:ext cx="6685790" cy="6317125"/>
          </a:xfrm>
          <a:prstGeom prst="rect">
            <a:avLst/>
          </a:prstGeom>
          <a:ln w="12700">
            <a:miter lim="400000"/>
          </a:ln>
        </p:spPr>
      </p:pic>
      <p:sp>
        <p:nvSpPr>
          <p:cNvPr id="150" name="Shape 150"/>
          <p:cNvSpPr/>
          <p:nvPr/>
        </p:nvSpPr>
        <p:spPr>
          <a:xfrm rot="16200000">
            <a:off x="-909270" y="5522417"/>
            <a:ext cx="4184905" cy="461366"/>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400">
                <a:latin typeface="Helvetica Neue"/>
                <a:ea typeface="Helvetica Neue"/>
                <a:cs typeface="Helvetica Neue"/>
                <a:sym typeface="Helvetica Neue"/>
              </a:defRPr>
            </a:lvl1pPr>
          </a:lstStyle>
          <a:p>
            <a:r>
              <a:t>Cumulative arXiv submissions</a:t>
            </a:r>
          </a:p>
        </p:txBody>
      </p:sp>
      <p:sp>
        <p:nvSpPr>
          <p:cNvPr id="151" name="Shape 151"/>
          <p:cNvSpPr/>
          <p:nvPr/>
        </p:nvSpPr>
        <p:spPr>
          <a:xfrm>
            <a:off x="1915413" y="2726516"/>
            <a:ext cx="1244093"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1,200,000</a:t>
            </a:r>
          </a:p>
        </p:txBody>
      </p:sp>
      <p:sp>
        <p:nvSpPr>
          <p:cNvPr id="152" name="Shape 152"/>
          <p:cNvSpPr/>
          <p:nvPr/>
        </p:nvSpPr>
        <p:spPr>
          <a:xfrm>
            <a:off x="1915413" y="3660647"/>
            <a:ext cx="1244093"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1,000,000</a:t>
            </a:r>
          </a:p>
        </p:txBody>
      </p:sp>
      <p:sp>
        <p:nvSpPr>
          <p:cNvPr id="153" name="Shape 153"/>
          <p:cNvSpPr/>
          <p:nvPr/>
        </p:nvSpPr>
        <p:spPr>
          <a:xfrm>
            <a:off x="2127249" y="7737347"/>
            <a:ext cx="103225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200,000</a:t>
            </a:r>
          </a:p>
        </p:txBody>
      </p:sp>
      <p:sp>
        <p:nvSpPr>
          <p:cNvPr id="154" name="Shape 154"/>
          <p:cNvSpPr/>
          <p:nvPr/>
        </p:nvSpPr>
        <p:spPr>
          <a:xfrm>
            <a:off x="2127249" y="6734047"/>
            <a:ext cx="103225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400,000</a:t>
            </a:r>
          </a:p>
        </p:txBody>
      </p:sp>
      <p:sp>
        <p:nvSpPr>
          <p:cNvPr id="155" name="Shape 155"/>
          <p:cNvSpPr/>
          <p:nvPr/>
        </p:nvSpPr>
        <p:spPr>
          <a:xfrm>
            <a:off x="2127249" y="5698997"/>
            <a:ext cx="103225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600,000</a:t>
            </a:r>
          </a:p>
        </p:txBody>
      </p:sp>
      <p:sp>
        <p:nvSpPr>
          <p:cNvPr id="156" name="Shape 156"/>
          <p:cNvSpPr/>
          <p:nvPr/>
        </p:nvSpPr>
        <p:spPr>
          <a:xfrm>
            <a:off x="2127249" y="4730281"/>
            <a:ext cx="103225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800,000</a:t>
            </a:r>
          </a:p>
        </p:txBody>
      </p:sp>
      <p:sp>
        <p:nvSpPr>
          <p:cNvPr id="157" name="Shape 157"/>
          <p:cNvSpPr/>
          <p:nvPr/>
        </p:nvSpPr>
        <p:spPr>
          <a:xfrm>
            <a:off x="8456294" y="8476781"/>
            <a:ext cx="107416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astro-ph</a:t>
            </a:r>
          </a:p>
        </p:txBody>
      </p:sp>
      <p:sp>
        <p:nvSpPr>
          <p:cNvPr id="158" name="Shape 158"/>
          <p:cNvSpPr/>
          <p:nvPr/>
        </p:nvSpPr>
        <p:spPr>
          <a:xfrm rot="2700000">
            <a:off x="3201209" y="9057727"/>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1992</a:t>
            </a:r>
          </a:p>
        </p:txBody>
      </p:sp>
      <p:sp>
        <p:nvSpPr>
          <p:cNvPr id="159" name="Shape 159"/>
          <p:cNvSpPr/>
          <p:nvPr/>
        </p:nvSpPr>
        <p:spPr>
          <a:xfrm rot="2700000">
            <a:off x="4268009" y="9057727"/>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1996</a:t>
            </a:r>
          </a:p>
        </p:txBody>
      </p:sp>
      <p:sp>
        <p:nvSpPr>
          <p:cNvPr id="160" name="Shape 160"/>
          <p:cNvSpPr/>
          <p:nvPr/>
        </p:nvSpPr>
        <p:spPr>
          <a:xfrm rot="2700000">
            <a:off x="5334809" y="9057727"/>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2000</a:t>
            </a:r>
          </a:p>
        </p:txBody>
      </p:sp>
      <p:sp>
        <p:nvSpPr>
          <p:cNvPr id="161" name="Shape 161"/>
          <p:cNvSpPr/>
          <p:nvPr/>
        </p:nvSpPr>
        <p:spPr>
          <a:xfrm rot="2700000">
            <a:off x="6401609" y="9057727"/>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2004</a:t>
            </a:r>
          </a:p>
        </p:txBody>
      </p:sp>
      <p:sp>
        <p:nvSpPr>
          <p:cNvPr id="162" name="Shape 162"/>
          <p:cNvSpPr/>
          <p:nvPr/>
        </p:nvSpPr>
        <p:spPr>
          <a:xfrm rot="2700000">
            <a:off x="7557309" y="9057727"/>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2008</a:t>
            </a:r>
          </a:p>
        </p:txBody>
      </p:sp>
      <p:sp>
        <p:nvSpPr>
          <p:cNvPr id="163" name="Shape 163"/>
          <p:cNvSpPr/>
          <p:nvPr/>
        </p:nvSpPr>
        <p:spPr>
          <a:xfrm rot="2700000">
            <a:off x="9602008" y="9057727"/>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2016</a:t>
            </a:r>
          </a:p>
        </p:txBody>
      </p:sp>
      <p:sp>
        <p:nvSpPr>
          <p:cNvPr id="164" name="Shape 164"/>
          <p:cNvSpPr/>
          <p:nvPr/>
        </p:nvSpPr>
        <p:spPr>
          <a:xfrm rot="2700000">
            <a:off x="8535208" y="9057727"/>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2012</a:t>
            </a:r>
          </a:p>
        </p:txBody>
      </p:sp>
    </p:spTree>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80" y="1880124"/>
            <a:ext cx="12900272" cy="78212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le 2"/>
          <p:cNvSpPr>
            <a:spLocks noGrp="1"/>
          </p:cNvSpPr>
          <p:nvPr>
            <p:ph type="title"/>
          </p:nvPr>
        </p:nvSpPr>
        <p:spPr>
          <a:xfrm>
            <a:off x="813768" y="484313"/>
            <a:ext cx="7848872" cy="1296144"/>
          </a:xfrm>
        </p:spPr>
        <p:txBody>
          <a:bodyPr anchor="ctr"/>
          <a:lstStyle/>
          <a:p>
            <a:pPr algn="l"/>
            <a:r>
              <a:rPr lang="en-GB" dirty="0" smtClean="0">
                <a:solidFill>
                  <a:schemeClr val="bg1"/>
                </a:solidFill>
              </a:rPr>
              <a:t>Measurement Extraction</a:t>
            </a:r>
            <a:endParaRPr lang="en-GB" dirty="0">
              <a:solidFill>
                <a:schemeClr val="bg1"/>
              </a:solidFill>
            </a:endParaRPr>
          </a:p>
        </p:txBody>
      </p:sp>
      <p:sp>
        <p:nvSpPr>
          <p:cNvPr id="5" name="Rectangle 4"/>
          <p:cNvSpPr/>
          <p:nvPr/>
        </p:nvSpPr>
        <p:spPr>
          <a:xfrm>
            <a:off x="9238704" y="9269288"/>
            <a:ext cx="3683248" cy="338554"/>
          </a:xfrm>
          <a:prstGeom prst="rect">
            <a:avLst/>
          </a:prstGeom>
        </p:spPr>
        <p:txBody>
          <a:bodyPr wrap="square">
            <a:spAutoFit/>
          </a:bodyPr>
          <a:lstStyle/>
          <a:p>
            <a:r>
              <a:rPr lang="en-GB" sz="1600" dirty="0"/>
              <a:t>https://arxiv.org/abs/astro-ph/0506102</a:t>
            </a:r>
          </a:p>
        </p:txBody>
      </p:sp>
      <p:sp>
        <p:nvSpPr>
          <p:cNvPr id="2" name="Rectangle 1"/>
          <p:cNvSpPr/>
          <p:nvPr/>
        </p:nvSpPr>
        <p:spPr>
          <a:xfrm>
            <a:off x="290526" y="4660776"/>
            <a:ext cx="12362579" cy="1080000"/>
          </a:xfrm>
          <a:prstGeom prst="rect">
            <a:avLst/>
          </a:prstGeom>
          <a:noFill/>
          <a:ln w="57150" cap="flat">
            <a:solidFill>
              <a:srgbClr val="FF0000"/>
            </a:solidFill>
            <a:miter lim="400000"/>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GB"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99395934"/>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13768" y="484313"/>
            <a:ext cx="7848872" cy="1296144"/>
          </a:xfrm>
        </p:spPr>
        <p:txBody>
          <a:bodyPr anchor="ctr"/>
          <a:lstStyle/>
          <a:p>
            <a:pPr algn="l"/>
            <a:r>
              <a:rPr lang="en-GB" dirty="0" smtClean="0">
                <a:solidFill>
                  <a:schemeClr val="bg1"/>
                </a:solidFill>
              </a:rPr>
              <a:t>Tabulated Data</a:t>
            </a:r>
            <a:endParaRPr lang="en-GB" dirty="0">
              <a:solidFill>
                <a:schemeClr val="bg1"/>
              </a:solidFill>
            </a:endParaRPr>
          </a:p>
        </p:txBody>
      </p:sp>
      <p:sp>
        <p:nvSpPr>
          <p:cNvPr id="5" name="Rectangle 4"/>
          <p:cNvSpPr/>
          <p:nvPr/>
        </p:nvSpPr>
        <p:spPr>
          <a:xfrm>
            <a:off x="9238704" y="9269288"/>
            <a:ext cx="3683248" cy="338554"/>
          </a:xfrm>
          <a:prstGeom prst="rect">
            <a:avLst/>
          </a:prstGeom>
        </p:spPr>
        <p:txBody>
          <a:bodyPr wrap="square">
            <a:spAutoFit/>
          </a:bodyPr>
          <a:lstStyle/>
          <a:p>
            <a:r>
              <a:rPr lang="en-GB" sz="1600" dirty="0"/>
              <a:t>https://arxiv.org/abs/1711.01839</a:t>
            </a:r>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80" y="3148608"/>
            <a:ext cx="12877483" cy="36724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23228686"/>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915" r="1723"/>
          <a:stretch/>
        </p:blipFill>
        <p:spPr bwMode="auto">
          <a:xfrm>
            <a:off x="1" y="2068488"/>
            <a:ext cx="13004800" cy="67687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le 2"/>
          <p:cNvSpPr>
            <a:spLocks noGrp="1"/>
          </p:cNvSpPr>
          <p:nvPr>
            <p:ph type="title"/>
          </p:nvPr>
        </p:nvSpPr>
        <p:spPr>
          <a:xfrm>
            <a:off x="813768" y="484313"/>
            <a:ext cx="7848872" cy="1296144"/>
          </a:xfrm>
        </p:spPr>
        <p:txBody>
          <a:bodyPr anchor="ctr"/>
          <a:lstStyle/>
          <a:p>
            <a:pPr algn="l"/>
            <a:r>
              <a:rPr lang="en-GB" dirty="0" smtClean="0">
                <a:solidFill>
                  <a:schemeClr val="bg1"/>
                </a:solidFill>
              </a:rPr>
              <a:t>Range Data, Units, etc.</a:t>
            </a:r>
            <a:endParaRPr lang="en-GB" dirty="0">
              <a:solidFill>
                <a:schemeClr val="bg1"/>
              </a:solidFill>
            </a:endParaRPr>
          </a:p>
        </p:txBody>
      </p:sp>
      <p:sp>
        <p:nvSpPr>
          <p:cNvPr id="5" name="Rectangle 4"/>
          <p:cNvSpPr/>
          <p:nvPr/>
        </p:nvSpPr>
        <p:spPr>
          <a:xfrm>
            <a:off x="9238704" y="9269288"/>
            <a:ext cx="3683248" cy="338554"/>
          </a:xfrm>
          <a:prstGeom prst="rect">
            <a:avLst/>
          </a:prstGeom>
        </p:spPr>
        <p:txBody>
          <a:bodyPr wrap="square">
            <a:spAutoFit/>
          </a:bodyPr>
          <a:lstStyle/>
          <a:p>
            <a:r>
              <a:rPr lang="en-GB" sz="1600" dirty="0"/>
              <a:t>https://arxiv.org/pdf/astro-ph/9506120</a:t>
            </a:r>
          </a:p>
        </p:txBody>
      </p:sp>
      <p:sp>
        <p:nvSpPr>
          <p:cNvPr id="6" name="Rectangle 5"/>
          <p:cNvSpPr/>
          <p:nvPr/>
        </p:nvSpPr>
        <p:spPr>
          <a:xfrm>
            <a:off x="165696" y="2788568"/>
            <a:ext cx="12673408" cy="756000"/>
          </a:xfrm>
          <a:prstGeom prst="rect">
            <a:avLst/>
          </a:prstGeom>
          <a:noFill/>
          <a:ln w="57150" cap="flat">
            <a:solidFill>
              <a:srgbClr val="FF0000"/>
            </a:solidFill>
            <a:miter lim="400000"/>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GB"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11450401"/>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6116" y="1867594"/>
            <a:ext cx="11010900" cy="7905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le 2"/>
          <p:cNvSpPr>
            <a:spLocks noGrp="1"/>
          </p:cNvSpPr>
          <p:nvPr>
            <p:ph type="title"/>
          </p:nvPr>
        </p:nvSpPr>
        <p:spPr>
          <a:xfrm>
            <a:off x="813768" y="484313"/>
            <a:ext cx="7848872" cy="1296144"/>
          </a:xfrm>
        </p:spPr>
        <p:txBody>
          <a:bodyPr anchor="ctr"/>
          <a:lstStyle/>
          <a:p>
            <a:pPr algn="l"/>
            <a:r>
              <a:rPr lang="en-GB" dirty="0" smtClean="0">
                <a:solidFill>
                  <a:schemeClr val="bg1"/>
                </a:solidFill>
              </a:rPr>
              <a:t>Multi-Sentence Data</a:t>
            </a:r>
            <a:endParaRPr lang="en-GB" dirty="0">
              <a:solidFill>
                <a:schemeClr val="bg1"/>
              </a:solidFill>
            </a:endParaRPr>
          </a:p>
        </p:txBody>
      </p:sp>
      <p:sp>
        <p:nvSpPr>
          <p:cNvPr id="5" name="Rectangle 4"/>
          <p:cNvSpPr/>
          <p:nvPr/>
        </p:nvSpPr>
        <p:spPr>
          <a:xfrm>
            <a:off x="9238704" y="9269288"/>
            <a:ext cx="3683248" cy="338554"/>
          </a:xfrm>
          <a:prstGeom prst="rect">
            <a:avLst/>
          </a:prstGeom>
        </p:spPr>
        <p:txBody>
          <a:bodyPr wrap="square">
            <a:spAutoFit/>
          </a:bodyPr>
          <a:lstStyle/>
          <a:p>
            <a:r>
              <a:rPr lang="en-GB" sz="1600" dirty="0"/>
              <a:t>https://arxiv.org/abs/1711.01910</a:t>
            </a:r>
          </a:p>
        </p:txBody>
      </p:sp>
      <p:sp>
        <p:nvSpPr>
          <p:cNvPr id="8" name="Rectangle 7"/>
          <p:cNvSpPr/>
          <p:nvPr/>
        </p:nvSpPr>
        <p:spPr>
          <a:xfrm>
            <a:off x="1036116" y="7109048"/>
            <a:ext cx="10866884" cy="1584000"/>
          </a:xfrm>
          <a:prstGeom prst="rect">
            <a:avLst/>
          </a:prstGeom>
          <a:noFill/>
          <a:ln w="57150" cap="flat">
            <a:solidFill>
              <a:srgbClr val="FF0000"/>
            </a:solidFill>
            <a:miter lim="400000"/>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GB"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464580002"/>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13768" y="484313"/>
            <a:ext cx="7848872" cy="1296144"/>
          </a:xfrm>
        </p:spPr>
        <p:txBody>
          <a:bodyPr anchor="ctr"/>
          <a:lstStyle/>
          <a:p>
            <a:pPr algn="l"/>
            <a:r>
              <a:rPr lang="en-GB" dirty="0" smtClean="0">
                <a:solidFill>
                  <a:schemeClr val="bg1"/>
                </a:solidFill>
              </a:rPr>
              <a:t>Conditional Data</a:t>
            </a:r>
            <a:endParaRPr lang="en-GB" dirty="0">
              <a:solidFill>
                <a:schemeClr val="bg1"/>
              </a:solidFill>
            </a:endParaRPr>
          </a:p>
        </p:txBody>
      </p:sp>
      <p:sp>
        <p:nvSpPr>
          <p:cNvPr id="5" name="Rectangle 4"/>
          <p:cNvSpPr/>
          <p:nvPr/>
        </p:nvSpPr>
        <p:spPr>
          <a:xfrm>
            <a:off x="9238704" y="9269288"/>
            <a:ext cx="3683248" cy="338554"/>
          </a:xfrm>
          <a:prstGeom prst="rect">
            <a:avLst/>
          </a:prstGeom>
        </p:spPr>
        <p:txBody>
          <a:bodyPr wrap="square">
            <a:spAutoFit/>
          </a:bodyPr>
          <a:lstStyle/>
          <a:p>
            <a:r>
              <a:rPr lang="en-GB" sz="1600" dirty="0"/>
              <a:t>https://arxiv.org/abs/1711.01266</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6" y="3258494"/>
            <a:ext cx="12903744" cy="43942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p:cNvSpPr/>
          <p:nvPr/>
        </p:nvSpPr>
        <p:spPr>
          <a:xfrm>
            <a:off x="9598744" y="3724672"/>
            <a:ext cx="1368152" cy="396000"/>
          </a:xfrm>
          <a:prstGeom prst="rect">
            <a:avLst/>
          </a:prstGeom>
          <a:noFill/>
          <a:ln w="57150" cap="flat">
            <a:solidFill>
              <a:srgbClr val="FF0000"/>
            </a:solidFill>
            <a:miter lim="400000"/>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GB" sz="2400" b="0" i="0" u="none" strike="noStrike" cap="none" spc="0" normalizeH="0" baseline="0">
              <a:ln>
                <a:noFill/>
              </a:ln>
              <a:solidFill>
                <a:srgbClr val="FFFFFF"/>
              </a:solidFill>
              <a:effectLst/>
              <a:uFillTx/>
              <a:latin typeface="+mn-lt"/>
              <a:ea typeface="+mn-ea"/>
              <a:cs typeface="+mn-cs"/>
              <a:sym typeface="Helvetica Light"/>
            </a:endParaRPr>
          </a:p>
        </p:txBody>
      </p:sp>
      <p:sp>
        <p:nvSpPr>
          <p:cNvPr id="7" name="Rectangle 6"/>
          <p:cNvSpPr/>
          <p:nvPr/>
        </p:nvSpPr>
        <p:spPr>
          <a:xfrm>
            <a:off x="6286376" y="4624816"/>
            <a:ext cx="1440160" cy="396000"/>
          </a:xfrm>
          <a:prstGeom prst="rect">
            <a:avLst/>
          </a:prstGeom>
          <a:noFill/>
          <a:ln w="57150" cap="flat">
            <a:solidFill>
              <a:srgbClr val="FF0000"/>
            </a:solidFill>
            <a:miter lim="400000"/>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GB" sz="2400" b="0" i="0" u="none" strike="noStrike" cap="none" spc="0" normalizeH="0" baseline="0">
              <a:ln>
                <a:noFill/>
              </a:ln>
              <a:solidFill>
                <a:srgbClr val="FFFFFF"/>
              </a:solidFill>
              <a:effectLst/>
              <a:uFillTx/>
              <a:latin typeface="+mn-lt"/>
              <a:ea typeface="+mn-ea"/>
              <a:cs typeface="+mn-cs"/>
              <a:sym typeface="Helvetica Light"/>
            </a:endParaRPr>
          </a:p>
        </p:txBody>
      </p:sp>
      <p:sp>
        <p:nvSpPr>
          <p:cNvPr id="8" name="Rectangle 7"/>
          <p:cNvSpPr/>
          <p:nvPr/>
        </p:nvSpPr>
        <p:spPr>
          <a:xfrm>
            <a:off x="2902000" y="5236840"/>
            <a:ext cx="1440160" cy="396000"/>
          </a:xfrm>
          <a:prstGeom prst="rect">
            <a:avLst/>
          </a:prstGeom>
          <a:noFill/>
          <a:ln w="57150" cap="flat">
            <a:solidFill>
              <a:srgbClr val="FF0000"/>
            </a:solidFill>
            <a:miter lim="400000"/>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GB"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284064741"/>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13768" y="484313"/>
            <a:ext cx="7848872" cy="1296144"/>
          </a:xfrm>
        </p:spPr>
        <p:txBody>
          <a:bodyPr anchor="ctr"/>
          <a:lstStyle/>
          <a:p>
            <a:pPr algn="l"/>
            <a:r>
              <a:rPr lang="en-GB" dirty="0" smtClean="0">
                <a:solidFill>
                  <a:schemeClr val="bg1"/>
                </a:solidFill>
              </a:rPr>
              <a:t>Units</a:t>
            </a:r>
            <a:endParaRPr lang="en-GB" dirty="0">
              <a:solidFill>
                <a:schemeClr val="bg1"/>
              </a:solidFill>
            </a:endParaRPr>
          </a:p>
        </p:txBody>
      </p:sp>
      <p:sp>
        <p:nvSpPr>
          <p:cNvPr id="5" name="Rectangle 4"/>
          <p:cNvSpPr/>
          <p:nvPr/>
        </p:nvSpPr>
        <p:spPr>
          <a:xfrm>
            <a:off x="9238704" y="9269288"/>
            <a:ext cx="3683248" cy="338554"/>
          </a:xfrm>
          <a:prstGeom prst="rect">
            <a:avLst/>
          </a:prstGeom>
        </p:spPr>
        <p:txBody>
          <a:bodyPr wrap="square">
            <a:spAutoFit/>
          </a:bodyPr>
          <a:lstStyle/>
          <a:p>
            <a:r>
              <a:rPr lang="en-GB" sz="1600" dirty="0"/>
              <a:t>https://arxiv.org/abs/1711.01268</a:t>
            </a: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36" y="2284512"/>
            <a:ext cx="7585300" cy="33843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p:cNvSpPr/>
          <p:nvPr/>
        </p:nvSpPr>
        <p:spPr>
          <a:xfrm>
            <a:off x="3046016" y="4372744"/>
            <a:ext cx="1272370" cy="396000"/>
          </a:xfrm>
          <a:prstGeom prst="rect">
            <a:avLst/>
          </a:prstGeom>
          <a:noFill/>
          <a:ln w="57150" cap="flat">
            <a:solidFill>
              <a:srgbClr val="FF0000"/>
            </a:solidFill>
            <a:miter lim="400000"/>
          </a:ln>
          <a:effectLst>
            <a:outerShdw blurRad="38100" dist="25400" dir="5400000" rotWithShape="0">
              <a:srgbClr val="000000">
                <a:alpha val="50000"/>
              </a:srgb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GB" sz="2400" b="0" i="0" u="none" strike="noStrike" cap="none" spc="0" normalizeH="0" baseline="0">
              <a:ln>
                <a:noFill/>
              </a:ln>
              <a:solidFill>
                <a:srgbClr val="FFFFFF"/>
              </a:solidFill>
              <a:effectLst/>
              <a:uFillTx/>
              <a:latin typeface="+mn-lt"/>
              <a:ea typeface="+mn-ea"/>
              <a:cs typeface="+mn-cs"/>
              <a:sym typeface="Helvetica Light"/>
            </a:endParaRPr>
          </a:p>
        </p:txBody>
      </p:sp>
      <mc:AlternateContent xmlns:mc="http://schemas.openxmlformats.org/markup-compatibility/2006">
        <mc:Choice xmlns:a14="http://schemas.microsoft.com/office/drawing/2010/main" Requires="a14">
          <p:sp>
            <p:nvSpPr>
              <p:cNvPr id="7" name="TextBox 6"/>
              <p:cNvSpPr txBox="1"/>
              <p:nvPr/>
            </p:nvSpPr>
            <p:spPr>
              <a:xfrm>
                <a:off x="957784" y="6786744"/>
                <a:ext cx="11232562"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14:m>
                  <m:oMathPara xmlns:m="http://schemas.openxmlformats.org/officeDocument/2006/math">
                    <m:oMathParaPr>
                      <m:jc m:val="centerGroup"/>
                    </m:oMathParaPr>
                    <m:oMath xmlns:m="http://schemas.openxmlformats.org/officeDocument/2006/math">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1 </m:t>
                      </m:r>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𝐽𝑦</m:t>
                      </m:r>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m:t>
                      </m:r>
                      <m:sSup>
                        <m:sSupPr>
                          <m:ctrlPr>
                            <a:rPr kumimoji="0" lang="en-GB" sz="3600" b="0" i="1" u="none" strike="noStrike" cap="none" spc="0" normalizeH="0" baseline="0" smtClean="0">
                              <a:ln>
                                <a:noFill/>
                              </a:ln>
                              <a:solidFill>
                                <a:srgbClr val="000000"/>
                              </a:solidFill>
                              <a:effectLst/>
                              <a:uFillTx/>
                              <a:latin typeface="Cambria Math"/>
                              <a:ea typeface="+mn-ea"/>
                              <a:cs typeface="+mn-cs"/>
                              <a:sym typeface="Helvetica Light"/>
                            </a:rPr>
                          </m:ctrlPr>
                        </m:sSupPr>
                        <m:e>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10</m:t>
                          </m:r>
                        </m:e>
                        <m: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−16</m:t>
                          </m:r>
                        </m:sup>
                      </m:sSup>
                      <m:r>
                        <a:rPr kumimoji="0" lang="en-GB" sz="3600" b="0" i="0" u="none" strike="noStrike" cap="none" spc="0" normalizeH="0" baseline="0" smtClean="0">
                          <a:ln>
                            <a:noFill/>
                          </a:ln>
                          <a:solidFill>
                            <a:srgbClr val="000000"/>
                          </a:solidFill>
                          <a:effectLst/>
                          <a:uFillTx/>
                          <a:latin typeface="Cambria Math"/>
                          <a:ea typeface="+mn-ea"/>
                          <a:cs typeface="+mn-cs"/>
                          <a:sym typeface="Helvetica Light"/>
                        </a:rPr>
                        <m:t> </m:t>
                      </m:r>
                      <m:r>
                        <m:rPr>
                          <m:sty m:val="p"/>
                        </m:rPr>
                        <a:rPr kumimoji="0" lang="en-GB" sz="3600" b="0" i="0" u="none" strike="noStrike" cap="none" spc="0" normalizeH="0" baseline="0" smtClean="0">
                          <a:ln>
                            <a:noFill/>
                          </a:ln>
                          <a:solidFill>
                            <a:srgbClr val="000000"/>
                          </a:solidFill>
                          <a:effectLst/>
                          <a:uFillTx/>
                          <a:latin typeface="Cambria Math"/>
                          <a:ea typeface="+mn-ea"/>
                          <a:cs typeface="+mn-cs"/>
                          <a:sym typeface="Helvetica Light"/>
                        </a:rPr>
                        <m:t>W</m:t>
                      </m:r>
                      <m:r>
                        <a:rPr kumimoji="0" lang="en-GB" sz="3600" b="0" i="0" u="none" strike="noStrike" cap="none" spc="0" normalizeH="0" baseline="0" smtClean="0">
                          <a:ln>
                            <a:noFill/>
                          </a:ln>
                          <a:solidFill>
                            <a:srgbClr val="000000"/>
                          </a:solidFill>
                          <a:effectLst/>
                          <a:uFillTx/>
                          <a:latin typeface="Cambria Math"/>
                          <a:ea typeface="+mn-ea"/>
                          <a:cs typeface="+mn-cs"/>
                          <a:sym typeface="Helvetica Light"/>
                        </a:rPr>
                        <m:t> </m:t>
                      </m:r>
                      <m:sSup>
                        <m:sSupPr>
                          <m:ctrlPr>
                            <a:rPr kumimoji="0" lang="en-GB" sz="3600" b="0" i="1" u="none" strike="noStrike" cap="none" spc="0" normalizeH="0" baseline="0" smtClean="0">
                              <a:ln>
                                <a:noFill/>
                              </a:ln>
                              <a:solidFill>
                                <a:srgbClr val="000000"/>
                              </a:solidFill>
                              <a:effectLst/>
                              <a:uFillTx/>
                              <a:latin typeface="Cambria Math"/>
                              <a:ea typeface="+mn-ea"/>
                              <a:cs typeface="+mn-cs"/>
                              <a:sym typeface="Helvetica Light"/>
                            </a:rPr>
                          </m:ctrlPr>
                        </m:sSupPr>
                        <m:e>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𝑚</m:t>
                          </m:r>
                        </m:e>
                        <m: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−2</m:t>
                          </m:r>
                        </m:sup>
                      </m:s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 </m:t>
                      </m:r>
                      <m:sSup>
                        <m:sSupPr>
                          <m:ctrlPr>
                            <a:rPr kumimoji="0" lang="en-GB" sz="3600" b="0" i="1" u="none" strike="noStrike" cap="none" spc="0" normalizeH="0" baseline="0" smtClean="0">
                              <a:ln>
                                <a:noFill/>
                              </a:ln>
                              <a:solidFill>
                                <a:srgbClr val="000000"/>
                              </a:solidFill>
                              <a:effectLst/>
                              <a:uFillTx/>
                              <a:latin typeface="Cambria Math"/>
                              <a:ea typeface="+mn-ea"/>
                              <a:cs typeface="+mn-cs"/>
                              <a:sym typeface="Helvetica Light"/>
                            </a:rPr>
                          </m:ctrlPr>
                        </m:sSupPr>
                        <m:e>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𝐻𝑧</m:t>
                          </m:r>
                        </m:e>
                        <m: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−1</m:t>
                          </m:r>
                        </m:sup>
                      </m:s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 </m:t>
                      </m:r>
                      <m:sSup>
                        <m:sSupPr>
                          <m:ctrlPr>
                            <a:rPr kumimoji="0" lang="en-GB" sz="3600" b="0" i="1" u="none" strike="noStrike" cap="none" spc="0" normalizeH="0" baseline="0" smtClean="0">
                              <a:ln>
                                <a:noFill/>
                              </a:ln>
                              <a:solidFill>
                                <a:srgbClr val="000000"/>
                              </a:solidFill>
                              <a:effectLst/>
                              <a:uFillTx/>
                              <a:latin typeface="Cambria Math"/>
                              <a:ea typeface="+mn-ea"/>
                              <a:cs typeface="+mn-cs"/>
                              <a:sym typeface="Helvetica Light"/>
                            </a:rPr>
                          </m:ctrlPr>
                        </m:sSupPr>
                        <m:e>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10</m:t>
                          </m:r>
                        </m:e>
                        <m: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−23</m:t>
                          </m:r>
                        </m:sup>
                      </m:s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 </m:t>
                      </m:r>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𝑒𝑟𝑔</m:t>
                      </m:r>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 </m:t>
                      </m:r>
                      <m:sSup>
                        <m:sSupPr>
                          <m:ctrlPr>
                            <a:rPr kumimoji="0" lang="en-GB" sz="3600" b="0" i="1" u="none" strike="noStrike" cap="none" spc="0" normalizeH="0" baseline="0" smtClean="0">
                              <a:ln>
                                <a:noFill/>
                              </a:ln>
                              <a:solidFill>
                                <a:srgbClr val="000000"/>
                              </a:solidFill>
                              <a:effectLst/>
                              <a:uFillTx/>
                              <a:latin typeface="Cambria Math"/>
                              <a:ea typeface="+mn-ea"/>
                              <a:cs typeface="+mn-cs"/>
                              <a:sym typeface="Helvetica Light"/>
                            </a:rPr>
                          </m:ctrlPr>
                        </m:sSupPr>
                        <m:e>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𝑠</m:t>
                          </m:r>
                        </m:e>
                        <m: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−1</m:t>
                          </m:r>
                        </m:sup>
                      </m:s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 </m:t>
                      </m:r>
                      <m:sSup>
                        <m:sSupPr>
                          <m:ctrlPr>
                            <a:rPr kumimoji="0" lang="en-GB" sz="3600" b="0" i="1" u="none" strike="noStrike" cap="none" spc="0" normalizeH="0" baseline="0" smtClean="0">
                              <a:ln>
                                <a:noFill/>
                              </a:ln>
                              <a:solidFill>
                                <a:srgbClr val="000000"/>
                              </a:solidFill>
                              <a:effectLst/>
                              <a:uFillTx/>
                              <a:latin typeface="Cambria Math"/>
                              <a:ea typeface="+mn-ea"/>
                              <a:cs typeface="+mn-cs"/>
                              <a:sym typeface="Helvetica Light"/>
                            </a:rPr>
                          </m:ctrlPr>
                        </m:sSupPr>
                        <m:e>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𝑐𝑚</m:t>
                          </m:r>
                        </m:e>
                        <m: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−2</m:t>
                          </m:r>
                        </m:sup>
                      </m:s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 </m:t>
                      </m:r>
                      <m:sSup>
                        <m:sSupPr>
                          <m:ctrlPr>
                            <a:rPr kumimoji="0" lang="en-GB" sz="3600" b="0" i="1" u="none" strike="noStrike" cap="none" spc="0" normalizeH="0" baseline="0" smtClean="0">
                              <a:ln>
                                <a:noFill/>
                              </a:ln>
                              <a:solidFill>
                                <a:srgbClr val="000000"/>
                              </a:solidFill>
                              <a:effectLst/>
                              <a:uFillTx/>
                              <a:latin typeface="Cambria Math"/>
                              <a:ea typeface="+mn-ea"/>
                              <a:cs typeface="+mn-cs"/>
                              <a:sym typeface="Helvetica Light"/>
                            </a:rPr>
                          </m:ctrlPr>
                        </m:sSupPr>
                        <m:e>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𝐻𝑧</m:t>
                          </m:r>
                        </m:e>
                        <m:sup>
                          <m:r>
                            <a:rPr kumimoji="0" lang="en-GB" sz="3600" b="0" i="1" u="none" strike="noStrike" cap="none" spc="0" normalizeH="0" baseline="0" smtClean="0">
                              <a:ln>
                                <a:noFill/>
                              </a:ln>
                              <a:solidFill>
                                <a:srgbClr val="000000"/>
                              </a:solidFill>
                              <a:effectLst/>
                              <a:uFillTx/>
                              <a:latin typeface="Cambria Math"/>
                              <a:ea typeface="+mn-ea"/>
                              <a:cs typeface="+mn-cs"/>
                              <a:sym typeface="Helvetica Light"/>
                            </a:rPr>
                            <m:t>−1</m:t>
                          </m:r>
                        </m:sup>
                      </m:sSup>
                    </m:oMath>
                  </m:oMathPara>
                </a14:m>
                <a:endParaRPr kumimoji="0" lang="en-GB" sz="3600" b="0" i="0" u="none" strike="noStrike" cap="none" spc="0" normalizeH="0" baseline="0" dirty="0">
                  <a:ln>
                    <a:noFill/>
                  </a:ln>
                  <a:solidFill>
                    <a:srgbClr val="000000"/>
                  </a:solidFill>
                  <a:effectLst/>
                  <a:uFillTx/>
                  <a:latin typeface="+mn-lt"/>
                  <a:ea typeface="+mn-ea"/>
                  <a:cs typeface="+mn-cs"/>
                  <a:sym typeface="Helvetica Light"/>
                </a:endParaRPr>
              </a:p>
            </p:txBody>
          </p:sp>
        </mc:Choice>
        <mc:Fallback>
          <p:sp>
            <p:nvSpPr>
              <p:cNvPr id="7" name="TextBox 6"/>
              <p:cNvSpPr txBox="1">
                <a:spLocks noRot="1" noChangeAspect="1" noMove="1" noResize="1" noEditPoints="1" noAdjustHandles="1" noChangeArrowheads="1" noChangeShapeType="1" noTextEdit="1"/>
              </p:cNvSpPr>
              <p:nvPr/>
            </p:nvSpPr>
            <p:spPr>
              <a:xfrm>
                <a:off x="957784" y="6786744"/>
                <a:ext cx="11232562" cy="656590"/>
              </a:xfrm>
              <a:prstGeom prst="rect">
                <a:avLst/>
              </a:prstGeom>
              <a:blipFill rotWithShape="1">
                <a:blip r:embed="rId3"/>
                <a:stretch>
                  <a:fillRect/>
                </a:stretch>
              </a:blipFill>
              <a:ln w="12700" cap="flat">
                <a:noFill/>
                <a:miter lim="400000"/>
              </a:ln>
              <a:effectLst/>
            </p:spPr>
            <p:txBody>
              <a:bodyPr/>
              <a:lstStyle/>
              <a:p>
                <a:r>
                  <a:rPr lang="en-GB">
                    <a:noFill/>
                  </a:rPr>
                  <a:t> </a:t>
                </a:r>
              </a:p>
            </p:txBody>
          </p:sp>
        </mc:Fallback>
      </mc:AlternateContent>
      <p:cxnSp>
        <p:nvCxnSpPr>
          <p:cNvPr id="9" name="Straight Arrow Connector 8"/>
          <p:cNvCxnSpPr>
            <a:stCxn id="6" idx="2"/>
          </p:cNvCxnSpPr>
          <p:nvPr/>
        </p:nvCxnSpPr>
        <p:spPr>
          <a:xfrm>
            <a:off x="3682201" y="4768744"/>
            <a:ext cx="1019999" cy="1908256"/>
          </a:xfrm>
          <a:prstGeom prst="straightConnector1">
            <a:avLst/>
          </a:prstGeom>
          <a:noFill/>
          <a:ln w="57150" cap="flat">
            <a:solidFill>
              <a:srgbClr val="FF0000"/>
            </a:solidFill>
            <a:prstDash val="solid"/>
            <a:miter lim="400000"/>
            <a:tailEnd type="arrow"/>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725551403"/>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Screen Shot 2017-06-07 at 16.19.25.png"/>
          <p:cNvPicPr>
            <a:picLocks noChangeAspect="1"/>
          </p:cNvPicPr>
          <p:nvPr/>
        </p:nvPicPr>
        <p:blipFill>
          <a:blip r:embed="rId2">
            <a:extLst/>
          </a:blip>
          <a:stretch>
            <a:fillRect/>
          </a:stretch>
        </p:blipFill>
        <p:spPr>
          <a:xfrm>
            <a:off x="26446" y="1875053"/>
            <a:ext cx="12951908" cy="4476338"/>
          </a:xfrm>
          <a:prstGeom prst="rect">
            <a:avLst/>
          </a:prstGeom>
          <a:ln w="12700">
            <a:miter lim="400000"/>
          </a:ln>
        </p:spPr>
      </p:pic>
      <p:sp>
        <p:nvSpPr>
          <p:cNvPr id="178" name="Shape 178"/>
          <p:cNvSpPr/>
          <p:nvPr/>
        </p:nvSpPr>
        <p:spPr>
          <a:xfrm>
            <a:off x="2664477" y="7143478"/>
            <a:ext cx="8532166" cy="829666"/>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2400">
                <a:latin typeface="Helvetica Neue"/>
                <a:ea typeface="Helvetica Neue"/>
                <a:cs typeface="Helvetica Neue"/>
                <a:sym typeface="Helvetica Neue"/>
              </a:defRPr>
            </a:pPr>
            <a:r>
              <a:rPr dirty="0"/>
              <a:t>Last 10 years of published distance to the Galactic </a:t>
            </a:r>
            <a:r>
              <a:rPr dirty="0" err="1"/>
              <a:t>centre</a:t>
            </a:r>
            <a:r>
              <a:rPr dirty="0"/>
              <a:t>, R</a:t>
            </a:r>
            <a:r>
              <a:rPr baseline="-5999" dirty="0"/>
              <a:t>0</a:t>
            </a:r>
            <a:r>
              <a:rPr dirty="0"/>
              <a:t>.</a:t>
            </a:r>
            <a:br>
              <a:rPr dirty="0"/>
            </a:br>
            <a:r>
              <a:rPr dirty="0"/>
              <a:t>Bland-Hawthorn &amp; Gerhard (2016)</a:t>
            </a:r>
          </a:p>
        </p:txBody>
      </p:sp>
      <p:sp>
        <p:nvSpPr>
          <p:cNvPr id="179" name="Shape 179"/>
          <p:cNvSpPr/>
          <p:nvPr/>
        </p:nvSpPr>
        <p:spPr>
          <a:xfrm>
            <a:off x="1103177" y="6151746"/>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t>2005</a:t>
            </a:r>
          </a:p>
        </p:txBody>
      </p:sp>
      <p:sp>
        <p:nvSpPr>
          <p:cNvPr id="180" name="Shape 180"/>
          <p:cNvSpPr/>
          <p:nvPr/>
        </p:nvSpPr>
        <p:spPr>
          <a:xfrm>
            <a:off x="12078746" y="6079102"/>
            <a:ext cx="679197" cy="3992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atin typeface="Helvetica Neue"/>
                <a:ea typeface="Helvetica Neue"/>
                <a:cs typeface="Helvetica Neue"/>
                <a:sym typeface="Helvetica Neue"/>
              </a:defRPr>
            </a:lvl1pPr>
          </a:lstStyle>
          <a:p>
            <a:r>
              <a:rPr dirty="0"/>
              <a:t>2015</a:t>
            </a:r>
          </a:p>
        </p:txBody>
      </p:sp>
      <p:sp>
        <p:nvSpPr>
          <p:cNvPr id="181" name="Shape 181"/>
          <p:cNvSpPr/>
          <p:nvPr/>
        </p:nvSpPr>
        <p:spPr>
          <a:xfrm>
            <a:off x="10440446" y="2814853"/>
            <a:ext cx="1" cy="602489"/>
          </a:xfrm>
          <a:prstGeom prst="line">
            <a:avLst/>
          </a:prstGeom>
          <a:ln w="63500">
            <a:solidFill>
              <a:srgbClr val="000000"/>
            </a:solidFill>
            <a:miter lim="400000"/>
            <a:tailEnd type="triangle"/>
          </a:ln>
        </p:spPr>
        <p:txBody>
          <a:bodyPr lIns="50800" tIns="50800" rIns="50800" bIns="50800" anchor="ctr"/>
          <a:lstStyle/>
          <a:p>
            <a:pPr>
              <a:defRPr sz="2400"/>
            </a:pPr>
            <a:endParaRPr/>
          </a:p>
        </p:txBody>
      </p:sp>
      <p:sp>
        <p:nvSpPr>
          <p:cNvPr id="182" name="Shape 182"/>
          <p:cNvSpPr/>
          <p:nvPr/>
        </p:nvSpPr>
        <p:spPr>
          <a:xfrm>
            <a:off x="9431812" y="2110765"/>
            <a:ext cx="2017269" cy="7040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2000">
                <a:latin typeface="Helvetica Neue"/>
                <a:ea typeface="Helvetica Neue"/>
                <a:cs typeface="Helvetica Neue"/>
                <a:sym typeface="Helvetica Neue"/>
              </a:defRPr>
            </a:pPr>
            <a:r>
              <a:t>New consensus</a:t>
            </a:r>
            <a:br/>
            <a:r>
              <a:t>starts emerging?</a:t>
            </a:r>
          </a:p>
        </p:txBody>
      </p:sp>
    </p:spTree>
    <p:extLst>
      <p:ext uri="{BB962C8B-B14F-4D97-AF65-F5344CB8AC3E}">
        <p14:creationId xmlns:p14="http://schemas.microsoft.com/office/powerpoint/2010/main" val="2405059001"/>
      </p:ext>
    </p:extLst>
  </p:cSld>
  <p:clrMapOvr>
    <a:masterClrMapping/>
  </p:clrMapOvr>
  <p:transition spd="slow"/>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68</TotalTime>
  <Words>502</Words>
  <Application>Microsoft Office PowerPoint</Application>
  <PresentationFormat>Custom</PresentationFormat>
  <Paragraphs>78</Paragraphs>
  <Slides>16</Slides>
  <Notes>3</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White</vt:lpstr>
      <vt:lpstr>Artificial Intelligence Assisted  Galactic Archaeology</vt:lpstr>
      <vt:lpstr>How can we reveal a global picture of the Milky Way  from increasing number publications?</vt:lpstr>
      <vt:lpstr>Measurement Extraction</vt:lpstr>
      <vt:lpstr>Tabulated Data</vt:lpstr>
      <vt:lpstr>Range Data, Units, etc.</vt:lpstr>
      <vt:lpstr>Multi-Sentence Data</vt:lpstr>
      <vt:lpstr>Conditional Data</vt:lpstr>
      <vt:lpstr>Units</vt:lpstr>
      <vt:lpstr>PowerPoint Presentation</vt:lpstr>
      <vt:lpstr>Data Pre-Processing</vt:lpstr>
      <vt:lpstr>Next Steps</vt:lpstr>
      <vt:lpstr>PowerPoint Presentation</vt:lpstr>
      <vt:lpstr>Fully-automated self-updating Galaxy model!</vt:lpstr>
      <vt:lpstr>PowerPoint Presentation</vt:lpstr>
      <vt:lpstr>PowerPoint Presentation</vt:lpstr>
      <vt:lpstr>Comparing the Galaxy model with or without Gaia publications. ⇒ impact of the Gaia mission. Identifying what kind of data and/or analysis made  stronger impact on the model? or new consensus?  ⇒ what kind of the data are still missing after Gaia?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Assisted  Galactic Archaeology</dc:title>
  <dc:creator>Tom Crossland</dc:creator>
  <cp:lastModifiedBy>Tom Crossland</cp:lastModifiedBy>
  <cp:revision>8</cp:revision>
  <dcterms:modified xsi:type="dcterms:W3CDTF">2017-11-08T02:31:45Z</dcterms:modified>
</cp:coreProperties>
</file>